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15"/>
  </p:notesMasterIdLst>
  <p:handoutMasterIdLst>
    <p:handoutMasterId r:id="rId16"/>
  </p:handoutMasterIdLst>
  <p:sldIdLst>
    <p:sldId id="257" r:id="rId6"/>
    <p:sldId id="498" r:id="rId7"/>
    <p:sldId id="499" r:id="rId8"/>
    <p:sldId id="500" r:id="rId9"/>
    <p:sldId id="501" r:id="rId10"/>
    <p:sldId id="503" r:id="rId11"/>
    <p:sldId id="505" r:id="rId12"/>
    <p:sldId id="337" r:id="rId13"/>
    <p:sldId id="260" r:id="rId14"/>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9F91513-628F-4CC9-9525-9FE476794702}">
          <p14:sldIdLst>
            <p14:sldId id="257"/>
            <p14:sldId id="498"/>
            <p14:sldId id="499"/>
            <p14:sldId id="500"/>
            <p14:sldId id="501"/>
            <p14:sldId id="503"/>
            <p14:sldId id="505"/>
            <p14:sldId id="337"/>
            <p14:sldId id="26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CE3B817-C1A1-CD02-6707-801CE957C056}" name="Doug Heath" initials="DH" userId="S::dheath@saskcanola.com::36d807da-6b72-462f-afb1-6649ebbc5b2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0" autoAdjust="0"/>
    <p:restoredTop sz="75659" autoAdjust="0"/>
  </p:normalViewPr>
  <p:slideViewPr>
    <p:cSldViewPr snapToGrid="0" snapToObjects="1">
      <p:cViewPr varScale="1">
        <p:scale>
          <a:sx n="80" d="100"/>
          <a:sy n="80" d="100"/>
        </p:scale>
        <p:origin x="2112" y="96"/>
      </p:cViewPr>
      <p:guideLst>
        <p:guide orient="horz" pos="2160"/>
        <p:guide pos="2880"/>
      </p:guideLst>
    </p:cSldViewPr>
  </p:slideViewPr>
  <p:outlineViewPr>
    <p:cViewPr>
      <p:scale>
        <a:sx n="33" d="100"/>
        <a:sy n="33" d="100"/>
      </p:scale>
      <p:origin x="0" y="-6408"/>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snapToObjects="1">
      <p:cViewPr varScale="1">
        <p:scale>
          <a:sx n="61" d="100"/>
          <a:sy n="61" d="100"/>
        </p:scale>
        <p:origin x="3216"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ug Heath" userId="36d807da-6b72-462f-afb1-6649ebbc5b23" providerId="ADAL" clId="{DB8DA8FC-C17C-49DE-ADCC-990032847495}"/>
    <pc:docChg chg="modSld">
      <pc:chgData name="Doug Heath" userId="36d807da-6b72-462f-afb1-6649ebbc5b23" providerId="ADAL" clId="{DB8DA8FC-C17C-49DE-ADCC-990032847495}" dt="2023-12-06T15:27:48.191" v="8" actId="20577"/>
      <pc:docMkLst>
        <pc:docMk/>
      </pc:docMkLst>
      <pc:sldChg chg="modNotesTx">
        <pc:chgData name="Doug Heath" userId="36d807da-6b72-462f-afb1-6649ebbc5b23" providerId="ADAL" clId="{DB8DA8FC-C17C-49DE-ADCC-990032847495}" dt="2023-12-06T15:25:54.054" v="0" actId="20577"/>
        <pc:sldMkLst>
          <pc:docMk/>
          <pc:sldMk cId="0" sldId="257"/>
        </pc:sldMkLst>
      </pc:sldChg>
      <pc:sldChg chg="modNotesTx">
        <pc:chgData name="Doug Heath" userId="36d807da-6b72-462f-afb1-6649ebbc5b23" providerId="ADAL" clId="{DB8DA8FC-C17C-49DE-ADCC-990032847495}" dt="2023-12-06T15:26:01.852" v="1" actId="6549"/>
        <pc:sldMkLst>
          <pc:docMk/>
          <pc:sldMk cId="4165548556" sldId="321"/>
        </pc:sldMkLst>
      </pc:sldChg>
      <pc:sldChg chg="modNotesTx">
        <pc:chgData name="Doug Heath" userId="36d807da-6b72-462f-afb1-6649ebbc5b23" providerId="ADAL" clId="{DB8DA8FC-C17C-49DE-ADCC-990032847495}" dt="2023-12-06T15:27:48.191" v="8" actId="20577"/>
        <pc:sldMkLst>
          <pc:docMk/>
          <pc:sldMk cId="918826885" sldId="337"/>
        </pc:sldMkLst>
      </pc:sldChg>
      <pc:sldChg chg="modNotesTx">
        <pc:chgData name="Doug Heath" userId="36d807da-6b72-462f-afb1-6649ebbc5b23" providerId="ADAL" clId="{DB8DA8FC-C17C-49DE-ADCC-990032847495}" dt="2023-12-06T15:26:11.098" v="2" actId="6549"/>
        <pc:sldMkLst>
          <pc:docMk/>
          <pc:sldMk cId="2044751178" sldId="493"/>
        </pc:sldMkLst>
      </pc:sldChg>
      <pc:sldChg chg="modNotesTx">
        <pc:chgData name="Doug Heath" userId="36d807da-6b72-462f-afb1-6649ebbc5b23" providerId="ADAL" clId="{DB8DA8FC-C17C-49DE-ADCC-990032847495}" dt="2023-12-06T15:26:20.986" v="3" actId="6549"/>
        <pc:sldMkLst>
          <pc:docMk/>
          <pc:sldMk cId="624929944" sldId="494"/>
        </pc:sldMkLst>
      </pc:sldChg>
      <pc:sldChg chg="modNotesTx">
        <pc:chgData name="Doug Heath" userId="36d807da-6b72-462f-afb1-6649ebbc5b23" providerId="ADAL" clId="{DB8DA8FC-C17C-49DE-ADCC-990032847495}" dt="2023-12-06T15:26:26.876" v="4" actId="20577"/>
        <pc:sldMkLst>
          <pc:docMk/>
          <pc:sldMk cId="1797039926" sldId="495"/>
        </pc:sldMkLst>
      </pc:sldChg>
      <pc:sldChg chg="modNotesTx">
        <pc:chgData name="Doug Heath" userId="36d807da-6b72-462f-afb1-6649ebbc5b23" providerId="ADAL" clId="{DB8DA8FC-C17C-49DE-ADCC-990032847495}" dt="2023-12-06T15:26:41.634" v="6" actId="6549"/>
        <pc:sldMkLst>
          <pc:docMk/>
          <pc:sldMk cId="2359175986" sldId="496"/>
        </pc:sldMkLst>
      </pc:sldChg>
      <pc:sldChg chg="modNotesTx">
        <pc:chgData name="Doug Heath" userId="36d807da-6b72-462f-afb1-6649ebbc5b23" providerId="ADAL" clId="{DB8DA8FC-C17C-49DE-ADCC-990032847495}" dt="2023-12-06T15:26:32.683" v="5" actId="20577"/>
        <pc:sldMkLst>
          <pc:docMk/>
          <pc:sldMk cId="1915468736" sldId="497"/>
        </pc:sldMkLst>
      </pc:sldChg>
      <pc:sldChg chg="modNotesTx">
        <pc:chgData name="Doug Heath" userId="36d807da-6b72-462f-afb1-6649ebbc5b23" providerId="ADAL" clId="{DB8DA8FC-C17C-49DE-ADCC-990032847495}" dt="2023-12-06T15:26:47.288" v="7" actId="20577"/>
        <pc:sldMkLst>
          <pc:docMk/>
          <pc:sldMk cId="1206672490" sldId="504"/>
        </pc:sldMkLst>
      </pc:sldChg>
    </pc:docChg>
  </pc:docChgLst>
  <pc:docChgLst>
    <pc:chgData name="Doug Heath" userId="36d807da-6b72-462f-afb1-6649ebbc5b23" providerId="ADAL" clId="{3A891962-3273-40F1-850B-1CDFFB9371D7}"/>
    <pc:docChg chg="delSld modSection">
      <pc:chgData name="Doug Heath" userId="36d807da-6b72-462f-afb1-6649ebbc5b23" providerId="ADAL" clId="{3A891962-3273-40F1-850B-1CDFFB9371D7}" dt="2025-05-28T19:15:20.667" v="0" actId="47"/>
      <pc:docMkLst>
        <pc:docMk/>
      </pc:docMkLst>
      <pc:sldChg chg="del">
        <pc:chgData name="Doug Heath" userId="36d807da-6b72-462f-afb1-6649ebbc5b23" providerId="ADAL" clId="{3A891962-3273-40F1-850B-1CDFFB9371D7}" dt="2025-05-28T19:15:20.667" v="0" actId="47"/>
        <pc:sldMkLst>
          <pc:docMk/>
          <pc:sldMk cId="4165548556" sldId="321"/>
        </pc:sldMkLst>
      </pc:sldChg>
      <pc:sldChg chg="del">
        <pc:chgData name="Doug Heath" userId="36d807da-6b72-462f-afb1-6649ebbc5b23" providerId="ADAL" clId="{3A891962-3273-40F1-850B-1CDFFB9371D7}" dt="2025-05-28T19:15:20.667" v="0" actId="47"/>
        <pc:sldMkLst>
          <pc:docMk/>
          <pc:sldMk cId="2044751178" sldId="493"/>
        </pc:sldMkLst>
      </pc:sldChg>
      <pc:sldChg chg="del">
        <pc:chgData name="Doug Heath" userId="36d807da-6b72-462f-afb1-6649ebbc5b23" providerId="ADAL" clId="{3A891962-3273-40F1-850B-1CDFFB9371D7}" dt="2025-05-28T19:15:20.667" v="0" actId="47"/>
        <pc:sldMkLst>
          <pc:docMk/>
          <pc:sldMk cId="624929944" sldId="494"/>
        </pc:sldMkLst>
      </pc:sldChg>
      <pc:sldChg chg="del">
        <pc:chgData name="Doug Heath" userId="36d807da-6b72-462f-afb1-6649ebbc5b23" providerId="ADAL" clId="{3A891962-3273-40F1-850B-1CDFFB9371D7}" dt="2025-05-28T19:15:20.667" v="0" actId="47"/>
        <pc:sldMkLst>
          <pc:docMk/>
          <pc:sldMk cId="1797039926" sldId="495"/>
        </pc:sldMkLst>
      </pc:sldChg>
      <pc:sldChg chg="del">
        <pc:chgData name="Doug Heath" userId="36d807da-6b72-462f-afb1-6649ebbc5b23" providerId="ADAL" clId="{3A891962-3273-40F1-850B-1CDFFB9371D7}" dt="2025-05-28T19:15:20.667" v="0" actId="47"/>
        <pc:sldMkLst>
          <pc:docMk/>
          <pc:sldMk cId="2359175986" sldId="496"/>
        </pc:sldMkLst>
      </pc:sldChg>
      <pc:sldChg chg="del">
        <pc:chgData name="Doug Heath" userId="36d807da-6b72-462f-afb1-6649ebbc5b23" providerId="ADAL" clId="{3A891962-3273-40F1-850B-1CDFFB9371D7}" dt="2025-05-28T19:15:20.667" v="0" actId="47"/>
        <pc:sldMkLst>
          <pc:docMk/>
          <pc:sldMk cId="1915468736" sldId="497"/>
        </pc:sldMkLst>
      </pc:sldChg>
      <pc:sldChg chg="del">
        <pc:chgData name="Doug Heath" userId="36d807da-6b72-462f-afb1-6649ebbc5b23" providerId="ADAL" clId="{3A891962-3273-40F1-850B-1CDFFB9371D7}" dt="2025-05-28T19:15:20.667" v="0" actId="47"/>
        <pc:sldMkLst>
          <pc:docMk/>
          <pc:sldMk cId="1206672490" sldId="504"/>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37F2741-10B2-4E35-97B8-1AE0883DCED5}"/>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CA"/>
          </a:p>
        </p:txBody>
      </p:sp>
      <p:sp>
        <p:nvSpPr>
          <p:cNvPr id="3" name="Date Placeholder 2">
            <a:extLst>
              <a:ext uri="{FF2B5EF4-FFF2-40B4-BE49-F238E27FC236}">
                <a16:creationId xmlns:a16="http://schemas.microsoft.com/office/drawing/2014/main" id="{E1173562-639B-4190-9F90-1675F37EF9CB}"/>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4622F44C-C2E5-40E7-869A-B5A68FB27255}" type="datetimeFigureOut">
              <a:rPr lang="en-CA" smtClean="0"/>
              <a:t>2025-05-28</a:t>
            </a:fld>
            <a:endParaRPr lang="en-CA"/>
          </a:p>
        </p:txBody>
      </p:sp>
      <p:sp>
        <p:nvSpPr>
          <p:cNvPr id="4" name="Footer Placeholder 3">
            <a:extLst>
              <a:ext uri="{FF2B5EF4-FFF2-40B4-BE49-F238E27FC236}">
                <a16:creationId xmlns:a16="http://schemas.microsoft.com/office/drawing/2014/main" id="{9A7C9A16-873E-4C13-A834-A363A72A3E64}"/>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a:extLst>
              <a:ext uri="{FF2B5EF4-FFF2-40B4-BE49-F238E27FC236}">
                <a16:creationId xmlns:a16="http://schemas.microsoft.com/office/drawing/2014/main" id="{750C33EB-7C8C-4F5B-A3BD-E4010B2E860F}"/>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88B8B84E-3583-47DC-A7BC-48BC1E39FD18}" type="slidenum">
              <a:rPr lang="en-CA" smtClean="0"/>
              <a:t>‹#›</a:t>
            </a:fld>
            <a:endParaRPr lang="en-CA"/>
          </a:p>
        </p:txBody>
      </p:sp>
    </p:spTree>
    <p:extLst>
      <p:ext uri="{BB962C8B-B14F-4D97-AF65-F5344CB8AC3E}">
        <p14:creationId xmlns:p14="http://schemas.microsoft.com/office/powerpoint/2010/main" val="288175877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4C7AEA3-37F9-4DC0-A4DD-6CB4BF52236E}" type="datetimeFigureOut">
              <a:rPr lang="en-CA" smtClean="0"/>
              <a:t>2025-05-28</a:t>
            </a:fld>
            <a:endParaRPr lang="en-CA"/>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CA"/>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CA"/>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6EFA231-43A2-466A-9876-293DA8EE25E0}" type="slidenum">
              <a:rPr lang="en-CA" smtClean="0"/>
              <a:t>‹#›</a:t>
            </a:fld>
            <a:endParaRPr lang="en-CA"/>
          </a:p>
        </p:txBody>
      </p:sp>
    </p:spTree>
    <p:extLst>
      <p:ext uri="{BB962C8B-B14F-4D97-AF65-F5344CB8AC3E}">
        <p14:creationId xmlns:p14="http://schemas.microsoft.com/office/powerpoint/2010/main" val="40988814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0DBC48-8803-43B3-B323-590158B6E603}"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84994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Next, I’d like to talk about the costs and benefits of farmer-driven pre-breeding trait research by running through some “back of the napkin” numbers.</a:t>
            </a:r>
          </a:p>
        </p:txBody>
      </p:sp>
      <p:sp>
        <p:nvSpPr>
          <p:cNvPr id="4" name="Slide Number Placeholder 3"/>
          <p:cNvSpPr>
            <a:spLocks noGrp="1"/>
          </p:cNvSpPr>
          <p:nvPr>
            <p:ph type="sldNum" sz="quarter" idx="5"/>
          </p:nvPr>
        </p:nvSpPr>
        <p:spPr/>
        <p:txBody>
          <a:bodyPr/>
          <a:lstStyle/>
          <a:p>
            <a:pPr marL="0" marR="0" lvl="0" indent="0" algn="r" defTabSz="465887" rtl="0" eaLnBrk="1" fontAlgn="auto" latinLnBrk="0" hangingPunct="1">
              <a:lnSpc>
                <a:spcPct val="100000"/>
              </a:lnSpc>
              <a:spcBef>
                <a:spcPts val="0"/>
              </a:spcBef>
              <a:spcAft>
                <a:spcPts val="0"/>
              </a:spcAft>
              <a:buClrTx/>
              <a:buSzTx/>
              <a:buFontTx/>
              <a:buNone/>
              <a:tabLst/>
              <a:defRPr/>
            </a:pPr>
            <a:fld id="{200DBC48-8803-43B3-B323-590158B6E603}" type="slidenum">
              <a:rPr kumimoji="0" lang="en-CA"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65887" rtl="0" eaLnBrk="1" fontAlgn="auto" latinLnBrk="0" hangingPunct="1">
                <a:lnSpc>
                  <a:spcPct val="100000"/>
                </a:lnSpc>
                <a:spcBef>
                  <a:spcPts val="0"/>
                </a:spcBef>
                <a:spcAft>
                  <a:spcPts val="0"/>
                </a:spcAft>
                <a:buClrTx/>
                <a:buSzTx/>
                <a:buFontTx/>
                <a:buNone/>
                <a:tabLst/>
                <a:defRPr/>
              </a:pPr>
              <a:t>2</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851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5000ac canola is just a round number, so farmers can compare roughly where they would sit in comparison.  </a:t>
            </a:r>
          </a:p>
          <a:p>
            <a:endParaRPr lang="en-CA" dirty="0"/>
          </a:p>
          <a:p>
            <a:r>
              <a:rPr lang="en-CA" dirty="0"/>
              <a:t>And we would hope to see longer rotations so that less than ½ of your acres are in canola.</a:t>
            </a:r>
          </a:p>
          <a:p>
            <a:endParaRPr lang="en-CA" dirty="0"/>
          </a:p>
          <a:p>
            <a:r>
              <a:rPr lang="en-CA" dirty="0"/>
              <a:t>1 tonne/ac = 44bu/ac</a:t>
            </a:r>
          </a:p>
          <a:p>
            <a:endParaRPr lang="en-CA" dirty="0"/>
          </a:p>
          <a:p>
            <a:r>
              <a:rPr lang="en-CA" dirty="0"/>
              <a:t>The total levy paid by this farmer on the 5000ac of canola would be $3,750 (on revenues of $3.5M)</a:t>
            </a:r>
          </a:p>
          <a:p>
            <a:endParaRPr lang="en-CA" dirty="0"/>
          </a:p>
        </p:txBody>
      </p:sp>
      <p:sp>
        <p:nvSpPr>
          <p:cNvPr id="4" name="Slide Number Placeholder 3"/>
          <p:cNvSpPr>
            <a:spLocks noGrp="1"/>
          </p:cNvSpPr>
          <p:nvPr>
            <p:ph type="sldNum" sz="quarter" idx="5"/>
          </p:nvPr>
        </p:nvSpPr>
        <p:spPr/>
        <p:txBody>
          <a:bodyPr/>
          <a:lstStyle/>
          <a:p>
            <a:pPr marL="0" marR="0" lvl="0" indent="0" algn="r" defTabSz="465887" rtl="0" eaLnBrk="1" fontAlgn="auto" latinLnBrk="0" hangingPunct="1">
              <a:lnSpc>
                <a:spcPct val="100000"/>
              </a:lnSpc>
              <a:spcBef>
                <a:spcPts val="0"/>
              </a:spcBef>
              <a:spcAft>
                <a:spcPts val="0"/>
              </a:spcAft>
              <a:buClrTx/>
              <a:buSzTx/>
              <a:buFontTx/>
              <a:buNone/>
              <a:tabLst/>
              <a:defRPr/>
            </a:pPr>
            <a:fld id="{200DBC48-8803-43B3-B323-590158B6E603}" type="slidenum">
              <a:rPr kumimoji="0" lang="en-CA"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65887" rtl="0" eaLnBrk="1" fontAlgn="auto" latinLnBrk="0" hangingPunct="1">
                <a:lnSpc>
                  <a:spcPct val="100000"/>
                </a:lnSpc>
                <a:spcBef>
                  <a:spcPts val="0"/>
                </a:spcBef>
                <a:spcAft>
                  <a:spcPts val="0"/>
                </a:spcAft>
                <a:buClrTx/>
                <a:buSzTx/>
                <a:buFontTx/>
                <a:buNone/>
                <a:tabLst/>
                <a:defRPr/>
              </a:pPr>
              <a:t>3</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76205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err="1"/>
              <a:t>SaskCanola’s</a:t>
            </a:r>
            <a:r>
              <a:rPr lang="en-CA" dirty="0"/>
              <a:t> annual working budget is close to $8M</a:t>
            </a:r>
          </a:p>
          <a:p>
            <a:endParaRPr lang="en-CA" dirty="0"/>
          </a:p>
          <a:p>
            <a:r>
              <a:rPr lang="en-CA" dirty="0"/>
              <a:t>An average Germplasm research project would typically be about $100,000 of SaskCanola funding per year </a:t>
            </a:r>
          </a:p>
          <a:p>
            <a:r>
              <a:rPr lang="en-CA" dirty="0"/>
              <a:t>(additional funding can be leveraged from other organizations, including provincial and federal gov’ts)</a:t>
            </a:r>
          </a:p>
          <a:p>
            <a:endParaRPr lang="en-CA" dirty="0"/>
          </a:p>
          <a:p>
            <a:r>
              <a:rPr lang="en-CA" dirty="0"/>
              <a:t>So, this amounts to 1.25% of the total annual budget.</a:t>
            </a:r>
          </a:p>
        </p:txBody>
      </p:sp>
      <p:sp>
        <p:nvSpPr>
          <p:cNvPr id="4" name="Slide Number Placeholder 3"/>
          <p:cNvSpPr>
            <a:spLocks noGrp="1"/>
          </p:cNvSpPr>
          <p:nvPr>
            <p:ph type="sldNum" sz="quarter" idx="5"/>
          </p:nvPr>
        </p:nvSpPr>
        <p:spPr/>
        <p:txBody>
          <a:bodyPr/>
          <a:lstStyle/>
          <a:p>
            <a:pPr marL="0" marR="0" lvl="0" indent="0" algn="r" defTabSz="465887" rtl="0" eaLnBrk="1" fontAlgn="auto" latinLnBrk="0" hangingPunct="1">
              <a:lnSpc>
                <a:spcPct val="100000"/>
              </a:lnSpc>
              <a:spcBef>
                <a:spcPts val="0"/>
              </a:spcBef>
              <a:spcAft>
                <a:spcPts val="0"/>
              </a:spcAft>
              <a:buClrTx/>
              <a:buSzTx/>
              <a:buFontTx/>
              <a:buNone/>
              <a:tabLst/>
              <a:defRPr/>
            </a:pPr>
            <a:fld id="{200DBC48-8803-43B3-B323-590158B6E603}" type="slidenum">
              <a:rPr kumimoji="0" lang="en-CA"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65887" rtl="0" eaLnBrk="1" fontAlgn="auto" latinLnBrk="0" hangingPunct="1">
                <a:lnSpc>
                  <a:spcPct val="100000"/>
                </a:lnSpc>
                <a:spcBef>
                  <a:spcPts val="0"/>
                </a:spcBef>
                <a:spcAft>
                  <a:spcPts val="0"/>
                </a:spcAft>
                <a:buClrTx/>
                <a:buSzTx/>
                <a:buFontTx/>
                <a:buNone/>
                <a:tabLst/>
                <a:defRPr/>
              </a:pPr>
              <a:t>4</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88802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For this farmer, this means that 1.25% of their $3,750 levy that was collected equals $47 towards this research project per year.</a:t>
            </a:r>
          </a:p>
          <a:p>
            <a:endParaRPr lang="en-CA" dirty="0"/>
          </a:p>
          <a:p>
            <a:r>
              <a:rPr lang="en-CA" dirty="0"/>
              <a:t>And over a 3-year project timeframe, this farmer’s total contribution to the project would be $141</a:t>
            </a:r>
          </a:p>
        </p:txBody>
      </p:sp>
      <p:sp>
        <p:nvSpPr>
          <p:cNvPr id="4" name="Slide Number Placeholder 3"/>
          <p:cNvSpPr>
            <a:spLocks noGrp="1"/>
          </p:cNvSpPr>
          <p:nvPr>
            <p:ph type="sldNum" sz="quarter" idx="5"/>
          </p:nvPr>
        </p:nvSpPr>
        <p:spPr/>
        <p:txBody>
          <a:bodyPr/>
          <a:lstStyle/>
          <a:p>
            <a:pPr marL="0" marR="0" lvl="0" indent="0" algn="r" defTabSz="465887" rtl="0" eaLnBrk="1" fontAlgn="auto" latinLnBrk="0" hangingPunct="1">
              <a:lnSpc>
                <a:spcPct val="100000"/>
              </a:lnSpc>
              <a:spcBef>
                <a:spcPts val="0"/>
              </a:spcBef>
              <a:spcAft>
                <a:spcPts val="0"/>
              </a:spcAft>
              <a:buClrTx/>
              <a:buSzTx/>
              <a:buFontTx/>
              <a:buNone/>
              <a:tabLst/>
              <a:defRPr/>
            </a:pPr>
            <a:fld id="{200DBC48-8803-43B3-B323-590158B6E603}" type="slidenum">
              <a:rPr kumimoji="0" lang="en-CA"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65887" rtl="0" eaLnBrk="1" fontAlgn="auto" latinLnBrk="0" hangingPunct="1">
                <a:lnSpc>
                  <a:spcPct val="100000"/>
                </a:lnSpc>
                <a:spcBef>
                  <a:spcPts val="0"/>
                </a:spcBef>
                <a:spcAft>
                  <a:spcPts val="0"/>
                </a:spcAft>
                <a:buClrTx/>
                <a:buSzTx/>
                <a:buFontTx/>
                <a:buNone/>
                <a:tabLst/>
                <a:defRPr/>
              </a:pPr>
              <a:t>5</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47828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Now, there will be a lag in the trait development pipeline before it is available in commercial varieties, so this is also why it is important to keep this pipeline full.</a:t>
            </a:r>
          </a:p>
          <a:p>
            <a:endParaRPr lang="en-CA" dirty="0"/>
          </a:p>
          <a:p>
            <a:r>
              <a:rPr lang="en-CA" dirty="0"/>
              <a:t>But, once this one trait is captured in a variety, and assuming either a 5% or 1% yield gain (or loss prevention), this one-time investment of $141 could potentially add $175K or $35K just in these simple examples on 5000ac.</a:t>
            </a:r>
          </a:p>
          <a:p>
            <a:endParaRPr lang="en-CA" dirty="0"/>
          </a:p>
          <a:p>
            <a:r>
              <a:rPr lang="en-CA" dirty="0"/>
              <a:t>0.01 tonne/ac is less than half a </a:t>
            </a:r>
            <a:r>
              <a:rPr lang="en-CA" dirty="0" err="1"/>
              <a:t>bu</a:t>
            </a:r>
            <a:r>
              <a:rPr lang="en-CA" dirty="0"/>
              <a:t>/ac for the increase of $35,000 for every canola growing season thereafter.</a:t>
            </a:r>
          </a:p>
          <a:p>
            <a:endParaRPr lang="en-CA" dirty="0"/>
          </a:p>
          <a:p>
            <a:r>
              <a:rPr lang="en-CA" dirty="0"/>
              <a:t>Seed breeding companies definitely invest in trait research and the high costs of bringing new traits into their breeding programs as well.  </a:t>
            </a:r>
          </a:p>
          <a:p>
            <a:endParaRPr lang="en-CA" dirty="0"/>
          </a:p>
          <a:p>
            <a:r>
              <a:rPr lang="en-CA" dirty="0"/>
              <a:t>But farmer investment can leverage government co-funding, and together with non-exclusive licencing, and this means that the best new traits can be brought into many seed breeding programs so that companies can offer the best combinations of genetic traits to farmers while keeping seed costs down.</a:t>
            </a:r>
          </a:p>
          <a:p>
            <a:endParaRPr lang="en-CA" dirty="0"/>
          </a:p>
        </p:txBody>
      </p:sp>
      <p:sp>
        <p:nvSpPr>
          <p:cNvPr id="4" name="Slide Number Placeholder 3"/>
          <p:cNvSpPr>
            <a:spLocks noGrp="1"/>
          </p:cNvSpPr>
          <p:nvPr>
            <p:ph type="sldNum" sz="quarter" idx="5"/>
          </p:nvPr>
        </p:nvSpPr>
        <p:spPr/>
        <p:txBody>
          <a:bodyPr/>
          <a:lstStyle/>
          <a:p>
            <a:pPr marL="0" marR="0" lvl="0" indent="0" algn="r" defTabSz="465887" rtl="0" eaLnBrk="1" fontAlgn="auto" latinLnBrk="0" hangingPunct="1">
              <a:lnSpc>
                <a:spcPct val="100000"/>
              </a:lnSpc>
              <a:spcBef>
                <a:spcPts val="0"/>
              </a:spcBef>
              <a:spcAft>
                <a:spcPts val="0"/>
              </a:spcAft>
              <a:buClrTx/>
              <a:buSzTx/>
              <a:buFontTx/>
              <a:buNone/>
              <a:tabLst/>
              <a:defRPr/>
            </a:pPr>
            <a:fld id="{200DBC48-8803-43B3-B323-590158B6E603}" type="slidenum">
              <a:rPr kumimoji="0" lang="en-CA"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65887" rtl="0" eaLnBrk="1" fontAlgn="auto" latinLnBrk="0" hangingPunct="1">
                <a:lnSpc>
                  <a:spcPct val="100000"/>
                </a:lnSpc>
                <a:spcBef>
                  <a:spcPts val="0"/>
                </a:spcBef>
                <a:spcAft>
                  <a:spcPts val="0"/>
                </a:spcAft>
                <a:buClrTx/>
                <a:buSzTx/>
                <a:buFontTx/>
                <a:buNone/>
                <a:tabLst/>
                <a:defRPr/>
              </a:pPr>
              <a:t>6</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9247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The key point here is that when farmers invest in pre-breeding trait discovery, it eliminates waste and duplication of effort that otherwise would have to be done independently in each of the many canola breeding programs and seed companies.  </a:t>
            </a:r>
          </a:p>
          <a:p>
            <a:endParaRPr lang="en-CA" b="1" dirty="0"/>
          </a:p>
          <a:p>
            <a:r>
              <a:rPr lang="en-CA" b="1" dirty="0"/>
              <a:t>This buys farmers improved efficiency of trait discovery and access to those traits by multiple breeders so that the major trait combinations needed for tomorrow’s challenges can be had by all breeders.  </a:t>
            </a:r>
          </a:p>
          <a:p>
            <a:endParaRPr lang="en-CA" b="1" dirty="0"/>
          </a:p>
          <a:p>
            <a:r>
              <a:rPr lang="en-CA" b="1" dirty="0"/>
              <a:t>This also allows commercial breeding programs to focus their efforts on other unique breeding innovations for their own competitive advantage.</a:t>
            </a:r>
          </a:p>
        </p:txBody>
      </p:sp>
      <p:sp>
        <p:nvSpPr>
          <p:cNvPr id="4" name="Slide Number Placeholder 3"/>
          <p:cNvSpPr>
            <a:spLocks noGrp="1"/>
          </p:cNvSpPr>
          <p:nvPr>
            <p:ph type="sldNum" sz="quarter" idx="5"/>
          </p:nvPr>
        </p:nvSpPr>
        <p:spPr/>
        <p:txBody>
          <a:bodyPr/>
          <a:lstStyle/>
          <a:p>
            <a:pPr marL="0" marR="0" lvl="0" indent="0" algn="r" defTabSz="465887" rtl="0" eaLnBrk="1" fontAlgn="auto" latinLnBrk="0" hangingPunct="1">
              <a:lnSpc>
                <a:spcPct val="100000"/>
              </a:lnSpc>
              <a:spcBef>
                <a:spcPts val="0"/>
              </a:spcBef>
              <a:spcAft>
                <a:spcPts val="0"/>
              </a:spcAft>
              <a:buClrTx/>
              <a:buSzTx/>
              <a:buFontTx/>
              <a:buNone/>
              <a:tabLst/>
              <a:defRPr/>
            </a:pPr>
            <a:fld id="{200DBC48-8803-43B3-B323-590158B6E603}" type="slidenum">
              <a:rPr kumimoji="0" lang="en-CA"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65887" rtl="0" eaLnBrk="1" fontAlgn="auto" latinLnBrk="0" hangingPunct="1">
                <a:lnSpc>
                  <a:spcPct val="100000"/>
                </a:lnSpc>
                <a:spcBef>
                  <a:spcPts val="0"/>
                </a:spcBef>
                <a:spcAft>
                  <a:spcPts val="0"/>
                </a:spcAft>
                <a:buClrTx/>
                <a:buSzTx/>
                <a:buFontTx/>
                <a:buNone/>
                <a:tabLst/>
                <a:defRPr/>
              </a:pPr>
              <a:t>7</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36617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1"/>
            <a:ext cx="5608320" cy="3813581"/>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I hope that my calculations have convinced you of the power of farmers working collectively to drive the industry forward and partnering with governments and other research groups to leverage funding to lead discovery of new traits that can increase or maintain yields against evolving threats in the field.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My goal for today is to keep the conversation going for these 2 issues.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i="1" dirty="0"/>
              <a:t>NOTE: Even if a new trait was so good that seed companies raised the cost of a bag of canola by $50 (not realistic), on 500 bags to cover 5000ac, this is still only $25,000 so you are ahead by $10,000/year, every year, for your initial one-time investment of $141.  </a:t>
            </a:r>
          </a:p>
          <a:p>
            <a:endParaRPr lang="en-CA" dirty="0"/>
          </a:p>
          <a:p>
            <a:endParaRPr lang="en-CA"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0DBC48-8803-43B3-B323-590158B6E603}"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99153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For more information on VS and BL diagnosis, visit SaskCanola.com and the Canola Council of Canada’s Canola Research HUB and Canola Encyclopedia.</a:t>
            </a:r>
          </a:p>
          <a:p>
            <a:endParaRPr lang="en-CA" dirty="0"/>
          </a:p>
          <a:p>
            <a:r>
              <a:rPr lang="en-CA" dirty="0"/>
              <a:t>I am available to talk about either of these topics and can answer any questions.</a:t>
            </a:r>
          </a:p>
          <a:p>
            <a:endParaRPr lang="en-CA" dirty="0"/>
          </a:p>
          <a:p>
            <a:r>
              <a:rPr lang="en-CA" dirty="0"/>
              <a:t>Thank-you</a:t>
            </a:r>
          </a:p>
          <a:p>
            <a:r>
              <a:rPr lang="en-CA" dirty="0"/>
              <a:t>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0DBC48-8803-43B3-B323-590158B6E603}"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05327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Click to edit Master subtitle style</a:t>
            </a:r>
            <a:endParaRPr lang="en-US"/>
          </a:p>
        </p:txBody>
      </p:sp>
      <p:sp>
        <p:nvSpPr>
          <p:cNvPr id="4" name="Date Placeholder 3"/>
          <p:cNvSpPr>
            <a:spLocks noGrp="1"/>
          </p:cNvSpPr>
          <p:nvPr>
            <p:ph type="dt" sz="half" idx="10"/>
          </p:nvPr>
        </p:nvSpPr>
        <p:spPr/>
        <p:txBody>
          <a:bodyPr/>
          <a:lstStyle/>
          <a:p>
            <a:fld id="{7AB18DBA-E409-4021-93D7-ABFAF7531D87}" type="datetime1">
              <a:rPr lang="en-US" smtClean="0"/>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1B7BAE-B849-2341-B547-9476E20B202E}" type="slidenum">
              <a:rPr lang="en-US" smtClean="0"/>
              <a:pPr/>
              <a:t>‹#›</a:t>
            </a:fld>
            <a:endParaRPr lang="en-US"/>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0E25DA34-BF7D-4939-B702-3F1B9EE73455}" type="datetime1">
              <a:rPr lang="en-US" smtClean="0"/>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1B7BAE-B849-2341-B547-9476E20B202E}" type="slidenum">
              <a:rPr lang="en-US" smtClean="0"/>
              <a:pPr/>
              <a:t>‹#›</a:t>
            </a:fld>
            <a:endParaRPr lang="en-US"/>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5DB8A9E8-84B7-467B-ACDA-0B01965C45D7}" type="datetime1">
              <a:rPr lang="en-US" smtClean="0"/>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1B7BAE-B849-2341-B547-9476E20B202E}" type="slidenum">
              <a:rPr lang="en-US" smtClean="0"/>
              <a:pPr/>
              <a:t>‹#›</a:t>
            </a:fld>
            <a:endParaRPr lang="en-US"/>
          </a:p>
        </p:txBody>
      </p:sp>
    </p:spTree>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Click to edit Master subtitle style</a:t>
            </a:r>
            <a:endParaRPr lang="en-US"/>
          </a:p>
        </p:txBody>
      </p:sp>
      <p:sp>
        <p:nvSpPr>
          <p:cNvPr id="4" name="Date Placeholder 3"/>
          <p:cNvSpPr>
            <a:spLocks noGrp="1"/>
          </p:cNvSpPr>
          <p:nvPr>
            <p:ph type="dt" sz="half" idx="10"/>
          </p:nvPr>
        </p:nvSpPr>
        <p:spPr/>
        <p:txBody>
          <a:bodyPr/>
          <a:lstStyle/>
          <a:p>
            <a:fld id="{5E1E8979-29E2-D14F-AA05-170D02B87270}" type="datetimeFigureOut">
              <a:rPr lang="en-US" smtClean="0"/>
              <a:pPr/>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1B7BAE-B849-2341-B547-9476E20B202E}" type="slidenum">
              <a:rPr lang="en-US" smtClean="0"/>
              <a:pPr/>
              <a:t>‹#›</a:t>
            </a:fld>
            <a:endParaRPr lang="en-US"/>
          </a:p>
        </p:txBody>
      </p:sp>
    </p:spTree>
    <p:extLst>
      <p:ext uri="{BB962C8B-B14F-4D97-AF65-F5344CB8AC3E}">
        <p14:creationId xmlns:p14="http://schemas.microsoft.com/office/powerpoint/2010/main" val="2610979214"/>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5E1E8979-29E2-D14F-AA05-170D02B87270}" type="datetimeFigureOut">
              <a:rPr lang="en-US" smtClean="0"/>
              <a:pPr/>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1B7BAE-B849-2341-B547-9476E20B202E}" type="slidenum">
              <a:rPr lang="en-US" smtClean="0"/>
              <a:pPr/>
              <a:t>‹#›</a:t>
            </a:fld>
            <a:endParaRPr lang="en-US"/>
          </a:p>
        </p:txBody>
      </p:sp>
    </p:spTree>
    <p:extLst>
      <p:ext uri="{BB962C8B-B14F-4D97-AF65-F5344CB8AC3E}">
        <p14:creationId xmlns:p14="http://schemas.microsoft.com/office/powerpoint/2010/main" val="4021878378"/>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a:t>Click to edit Master text styles</a:t>
            </a:r>
          </a:p>
        </p:txBody>
      </p:sp>
      <p:sp>
        <p:nvSpPr>
          <p:cNvPr id="4" name="Date Placeholder 3"/>
          <p:cNvSpPr>
            <a:spLocks noGrp="1"/>
          </p:cNvSpPr>
          <p:nvPr>
            <p:ph type="dt" sz="half" idx="10"/>
          </p:nvPr>
        </p:nvSpPr>
        <p:spPr/>
        <p:txBody>
          <a:bodyPr/>
          <a:lstStyle/>
          <a:p>
            <a:fld id="{5E1E8979-29E2-D14F-AA05-170D02B87270}" type="datetimeFigureOut">
              <a:rPr lang="en-US" smtClean="0"/>
              <a:pPr/>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1B7BAE-B849-2341-B547-9476E20B202E}" type="slidenum">
              <a:rPr lang="en-US" smtClean="0"/>
              <a:pPr/>
              <a:t>‹#›</a:t>
            </a:fld>
            <a:endParaRPr lang="en-US"/>
          </a:p>
        </p:txBody>
      </p:sp>
    </p:spTree>
    <p:extLst>
      <p:ext uri="{BB962C8B-B14F-4D97-AF65-F5344CB8AC3E}">
        <p14:creationId xmlns:p14="http://schemas.microsoft.com/office/powerpoint/2010/main" val="3960051334"/>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Date Placeholder 4"/>
          <p:cNvSpPr>
            <a:spLocks noGrp="1"/>
          </p:cNvSpPr>
          <p:nvPr>
            <p:ph type="dt" sz="half" idx="10"/>
          </p:nvPr>
        </p:nvSpPr>
        <p:spPr/>
        <p:txBody>
          <a:bodyPr/>
          <a:lstStyle/>
          <a:p>
            <a:fld id="{5E1E8979-29E2-D14F-AA05-170D02B87270}" type="datetimeFigureOut">
              <a:rPr lang="en-US" smtClean="0"/>
              <a:pPr/>
              <a:t>5/28/2025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1B7BAE-B849-2341-B547-9476E20B202E}" type="slidenum">
              <a:rPr lang="en-US" smtClean="0"/>
              <a:pPr/>
              <a:t>‹#›</a:t>
            </a:fld>
            <a:endParaRPr lang="en-US"/>
          </a:p>
        </p:txBody>
      </p:sp>
    </p:spTree>
    <p:extLst>
      <p:ext uri="{BB962C8B-B14F-4D97-AF65-F5344CB8AC3E}">
        <p14:creationId xmlns:p14="http://schemas.microsoft.com/office/powerpoint/2010/main" val="2314347436"/>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7" name="Date Placeholder 6"/>
          <p:cNvSpPr>
            <a:spLocks noGrp="1"/>
          </p:cNvSpPr>
          <p:nvPr>
            <p:ph type="dt" sz="half" idx="10"/>
          </p:nvPr>
        </p:nvSpPr>
        <p:spPr/>
        <p:txBody>
          <a:bodyPr/>
          <a:lstStyle/>
          <a:p>
            <a:fld id="{5E1E8979-29E2-D14F-AA05-170D02B87270}" type="datetimeFigureOut">
              <a:rPr lang="en-US" smtClean="0"/>
              <a:pPr/>
              <a:t>5/28/2025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1B7BAE-B849-2341-B547-9476E20B202E}" type="slidenum">
              <a:rPr lang="en-US" smtClean="0"/>
              <a:pPr/>
              <a:t>‹#›</a:t>
            </a:fld>
            <a:endParaRPr lang="en-US"/>
          </a:p>
        </p:txBody>
      </p:sp>
    </p:spTree>
    <p:extLst>
      <p:ext uri="{BB962C8B-B14F-4D97-AF65-F5344CB8AC3E}">
        <p14:creationId xmlns:p14="http://schemas.microsoft.com/office/powerpoint/2010/main" val="2623430256"/>
      </p:ext>
    </p:extLst>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Date Placeholder 2"/>
          <p:cNvSpPr>
            <a:spLocks noGrp="1"/>
          </p:cNvSpPr>
          <p:nvPr>
            <p:ph type="dt" sz="half" idx="10"/>
          </p:nvPr>
        </p:nvSpPr>
        <p:spPr/>
        <p:txBody>
          <a:bodyPr/>
          <a:lstStyle/>
          <a:p>
            <a:fld id="{5E1E8979-29E2-D14F-AA05-170D02B87270}" type="datetimeFigureOut">
              <a:rPr lang="en-US" smtClean="0"/>
              <a:pPr/>
              <a:t>5/28/2025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1B7BAE-B849-2341-B547-9476E20B202E}" type="slidenum">
              <a:rPr lang="en-US" smtClean="0"/>
              <a:pPr/>
              <a:t>‹#›</a:t>
            </a:fld>
            <a:endParaRPr lang="en-US"/>
          </a:p>
        </p:txBody>
      </p:sp>
    </p:spTree>
    <p:extLst>
      <p:ext uri="{BB962C8B-B14F-4D97-AF65-F5344CB8AC3E}">
        <p14:creationId xmlns:p14="http://schemas.microsoft.com/office/powerpoint/2010/main" val="1006999711"/>
      </p:ext>
    </p:extLst>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1E8979-29E2-D14F-AA05-170D02B87270}" type="datetimeFigureOut">
              <a:rPr lang="en-US" smtClean="0"/>
              <a:pPr/>
              <a:t>5/28/2025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A1B7BAE-B849-2341-B547-9476E20B202E}" type="slidenum">
              <a:rPr lang="en-US" smtClean="0"/>
              <a:pPr/>
              <a:t>‹#›</a:t>
            </a:fld>
            <a:endParaRPr lang="en-US"/>
          </a:p>
        </p:txBody>
      </p:sp>
    </p:spTree>
    <p:extLst>
      <p:ext uri="{BB962C8B-B14F-4D97-AF65-F5344CB8AC3E}">
        <p14:creationId xmlns:p14="http://schemas.microsoft.com/office/powerpoint/2010/main" val="3729821183"/>
      </p:ext>
    </p:extLst>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5E1E8979-29E2-D14F-AA05-170D02B87270}" type="datetimeFigureOut">
              <a:rPr lang="en-US" smtClean="0"/>
              <a:pPr/>
              <a:t>5/28/2025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1B7BAE-B849-2341-B547-9476E20B202E}" type="slidenum">
              <a:rPr lang="en-US" smtClean="0"/>
              <a:pPr/>
              <a:t>‹#›</a:t>
            </a:fld>
            <a:endParaRPr lang="en-US"/>
          </a:p>
        </p:txBody>
      </p:sp>
    </p:spTree>
    <p:extLst>
      <p:ext uri="{BB962C8B-B14F-4D97-AF65-F5344CB8AC3E}">
        <p14:creationId xmlns:p14="http://schemas.microsoft.com/office/powerpoint/2010/main" val="837906373"/>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idx="1"/>
          </p:nvPr>
        </p:nvSpPr>
        <p:spPr>
          <a:xfrm>
            <a:off x="470079" y="1554956"/>
            <a:ext cx="8229600" cy="4525963"/>
          </a:xfrm>
        </p:spPr>
        <p:txBody>
          <a:body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4" name="Date Placeholder 3"/>
          <p:cNvSpPr>
            <a:spLocks noGrp="1"/>
          </p:cNvSpPr>
          <p:nvPr>
            <p:ph type="dt" sz="half" idx="10"/>
          </p:nvPr>
        </p:nvSpPr>
        <p:spPr/>
        <p:txBody>
          <a:bodyPr/>
          <a:lstStyle/>
          <a:p>
            <a:fld id="{C183E380-5882-45C9-96CF-52BD4052D166}" type="datetime1">
              <a:rPr lang="en-US" smtClean="0"/>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66079" y="6356350"/>
            <a:ext cx="2133600" cy="365125"/>
          </a:xfrm>
        </p:spPr>
        <p:txBody>
          <a:bodyPr/>
          <a:lstStyle>
            <a:lvl1pPr>
              <a:defRPr sz="2000" b="1">
                <a:solidFill>
                  <a:schemeClr val="tx1"/>
                </a:solidFill>
              </a:defRPr>
            </a:lvl1pPr>
          </a:lstStyle>
          <a:p>
            <a:fld id="{6A1B7BAE-B849-2341-B547-9476E20B202E}" type="slidenum">
              <a:rPr lang="en-US" smtClean="0"/>
              <a:pPr/>
              <a:t>‹#›</a:t>
            </a:fld>
            <a:endParaRPr lang="en-US" dirty="0"/>
          </a:p>
        </p:txBody>
      </p:sp>
    </p:spTree>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5E1E8979-29E2-D14F-AA05-170D02B87270}" type="datetimeFigureOut">
              <a:rPr lang="en-US" smtClean="0"/>
              <a:pPr/>
              <a:t>5/28/2025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1B7BAE-B849-2341-B547-9476E20B202E}" type="slidenum">
              <a:rPr lang="en-US" smtClean="0"/>
              <a:pPr/>
              <a:t>‹#›</a:t>
            </a:fld>
            <a:endParaRPr lang="en-US"/>
          </a:p>
        </p:txBody>
      </p:sp>
    </p:spTree>
    <p:extLst>
      <p:ext uri="{BB962C8B-B14F-4D97-AF65-F5344CB8AC3E}">
        <p14:creationId xmlns:p14="http://schemas.microsoft.com/office/powerpoint/2010/main" val="1086847700"/>
      </p:ext>
    </p:extLst>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5E1E8979-29E2-D14F-AA05-170D02B87270}" type="datetimeFigureOut">
              <a:rPr lang="en-US" smtClean="0"/>
              <a:pPr/>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1B7BAE-B849-2341-B547-9476E20B202E}" type="slidenum">
              <a:rPr lang="en-US" smtClean="0"/>
              <a:pPr/>
              <a:t>‹#›</a:t>
            </a:fld>
            <a:endParaRPr lang="en-US"/>
          </a:p>
        </p:txBody>
      </p:sp>
    </p:spTree>
    <p:extLst>
      <p:ext uri="{BB962C8B-B14F-4D97-AF65-F5344CB8AC3E}">
        <p14:creationId xmlns:p14="http://schemas.microsoft.com/office/powerpoint/2010/main" val="3274915982"/>
      </p:ext>
    </p:extLst>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5E1E8979-29E2-D14F-AA05-170D02B87270}" type="datetimeFigureOut">
              <a:rPr lang="en-US" smtClean="0"/>
              <a:pPr/>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1B7BAE-B849-2341-B547-9476E20B202E}" type="slidenum">
              <a:rPr lang="en-US" smtClean="0"/>
              <a:pPr/>
              <a:t>‹#›</a:t>
            </a:fld>
            <a:endParaRPr lang="en-US"/>
          </a:p>
        </p:txBody>
      </p:sp>
    </p:spTree>
    <p:extLst>
      <p:ext uri="{BB962C8B-B14F-4D97-AF65-F5344CB8AC3E}">
        <p14:creationId xmlns:p14="http://schemas.microsoft.com/office/powerpoint/2010/main" val="1166176784"/>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a:t>Click to edit Master text styles</a:t>
            </a:r>
          </a:p>
        </p:txBody>
      </p:sp>
      <p:sp>
        <p:nvSpPr>
          <p:cNvPr id="4" name="Date Placeholder 3"/>
          <p:cNvSpPr>
            <a:spLocks noGrp="1"/>
          </p:cNvSpPr>
          <p:nvPr>
            <p:ph type="dt" sz="half" idx="10"/>
          </p:nvPr>
        </p:nvSpPr>
        <p:spPr/>
        <p:txBody>
          <a:bodyPr/>
          <a:lstStyle/>
          <a:p>
            <a:fld id="{561A294E-056A-43AF-AFA9-67856F545883}" type="datetime1">
              <a:rPr lang="en-US" smtClean="0"/>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1B7BAE-B849-2341-B547-9476E20B202E}" type="slidenum">
              <a:rPr lang="en-US" smtClean="0"/>
              <a:pPr/>
              <a:t>‹#›</a:t>
            </a:fld>
            <a:endParaRPr lang="en-US"/>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Date Placeholder 4"/>
          <p:cNvSpPr>
            <a:spLocks noGrp="1"/>
          </p:cNvSpPr>
          <p:nvPr>
            <p:ph type="dt" sz="half" idx="10"/>
          </p:nvPr>
        </p:nvSpPr>
        <p:spPr/>
        <p:txBody>
          <a:bodyPr/>
          <a:lstStyle/>
          <a:p>
            <a:fld id="{D362CD19-EC98-42E2-BA44-52842B339FE0}" type="datetime1">
              <a:rPr lang="en-US" smtClean="0"/>
              <a:t>5/28/2025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1B7BAE-B849-2341-B547-9476E20B202E}" type="slidenum">
              <a:rPr lang="en-US" smtClean="0"/>
              <a:pPr/>
              <a:t>‹#›</a:t>
            </a:fld>
            <a:endParaRPr lang="en-US"/>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7" name="Date Placeholder 6"/>
          <p:cNvSpPr>
            <a:spLocks noGrp="1"/>
          </p:cNvSpPr>
          <p:nvPr>
            <p:ph type="dt" sz="half" idx="10"/>
          </p:nvPr>
        </p:nvSpPr>
        <p:spPr/>
        <p:txBody>
          <a:bodyPr/>
          <a:lstStyle/>
          <a:p>
            <a:fld id="{82988CF7-5655-466F-ACC5-1C20DCF96ED9}" type="datetime1">
              <a:rPr lang="en-US" smtClean="0"/>
              <a:t>5/28/2025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1B7BAE-B849-2341-B547-9476E20B202E}" type="slidenum">
              <a:rPr lang="en-US" smtClean="0"/>
              <a:pPr/>
              <a:t>‹#›</a:t>
            </a:fld>
            <a:endParaRPr lang="en-US"/>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Date Placeholder 2"/>
          <p:cNvSpPr>
            <a:spLocks noGrp="1"/>
          </p:cNvSpPr>
          <p:nvPr>
            <p:ph type="dt" sz="half" idx="10"/>
          </p:nvPr>
        </p:nvSpPr>
        <p:spPr/>
        <p:txBody>
          <a:bodyPr/>
          <a:lstStyle/>
          <a:p>
            <a:fld id="{F78578E4-A13D-45BF-A523-8D3B4FC3ECE7}" type="datetime1">
              <a:rPr lang="en-US" smtClean="0"/>
              <a:t>5/28/2025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1B7BAE-B849-2341-B547-9476E20B202E}" type="slidenum">
              <a:rPr lang="en-US" smtClean="0"/>
              <a:pPr/>
              <a:t>‹#›</a:t>
            </a:fld>
            <a:endParaRPr lang="en-US"/>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551CF0-1026-4B60-8711-6D7F07A94373}" type="datetime1">
              <a:rPr lang="en-US" smtClean="0"/>
              <a:t>5/28/2025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A1B7BAE-B849-2341-B547-9476E20B202E}" type="slidenum">
              <a:rPr lang="en-US" smtClean="0"/>
              <a:pPr/>
              <a:t>‹#›</a:t>
            </a:fld>
            <a:endParaRPr lang="en-US"/>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B6942A5B-0E62-4112-AC08-E8E6A779FA62}" type="datetime1">
              <a:rPr lang="en-US" smtClean="0"/>
              <a:t>5/28/2025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1B7BAE-B849-2341-B547-9476E20B202E}" type="slidenum">
              <a:rPr lang="en-US" smtClean="0"/>
              <a:pPr/>
              <a:t>‹#›</a:t>
            </a:fld>
            <a:endParaRPr lang="en-US"/>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8609FC47-FEAE-4E21-AB2E-3BB52E08A6AC}" type="datetime1">
              <a:rPr lang="en-US" smtClean="0"/>
              <a:t>5/28/2025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1B7BAE-B849-2341-B547-9476E20B202E}" type="slidenum">
              <a:rPr lang="en-US" smtClean="0"/>
              <a:pPr/>
              <a:t>‹#›</a:t>
            </a:fld>
            <a:endParaRPr lang="en-US"/>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DE234A-D1DF-472B-B2EF-B132529D97E5}" type="datetime1">
              <a:rPr lang="en-US" smtClean="0"/>
              <a:t>5/28/2025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1B7BAE-B849-2341-B547-9476E20B202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fade/>
  </p:transition>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1E8979-29E2-D14F-AA05-170D02B87270}" type="datetimeFigureOut">
              <a:rPr lang="en-US" smtClean="0"/>
              <a:pPr/>
              <a:t>5/28/2025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1B7BAE-B849-2341-B547-9476E20B202E}" type="slidenum">
              <a:rPr lang="en-US" smtClean="0"/>
              <a:pPr/>
              <a:t>‹#›</a:t>
            </a:fld>
            <a:endParaRPr lang="en-US"/>
          </a:p>
        </p:txBody>
      </p:sp>
    </p:spTree>
    <p:extLst>
      <p:ext uri="{BB962C8B-B14F-4D97-AF65-F5344CB8AC3E}">
        <p14:creationId xmlns:p14="http://schemas.microsoft.com/office/powerpoint/2010/main" val="41815261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fade/>
  </p:transition>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cid:35D233C4-1035-43D4-8ECF-4E6C56EDF0BB" TargetMode="Externa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cid:35D233C4-1035-43D4-8ECF-4E6C56EDF0BB" TargetMode="Externa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cid:35D233C4-1035-43D4-8ECF-4E6C56EDF0BB" TargetMode="Externa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cid:35D233C4-1035-43D4-8ECF-4E6C56EDF0BB" TargetMode="Externa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cid:35D233C4-1035-43D4-8ECF-4E6C56EDF0BB" TargetMode="Externa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819519"/>
            <a:ext cx="8229600" cy="4444939"/>
          </a:xfrm>
        </p:spPr>
        <p:txBody>
          <a:bodyPr>
            <a:normAutofit/>
          </a:bodyPr>
          <a:lstStyle/>
          <a:p>
            <a:r>
              <a:rPr lang="en-US" dirty="0">
                <a:latin typeface="Helvetica Neue Medium"/>
                <a:cs typeface="Helvetica Neue Medium"/>
              </a:rPr>
              <a:t>SaskCanola</a:t>
            </a:r>
            <a:br>
              <a:rPr lang="en-US" dirty="0">
                <a:latin typeface="Helvetica Neue Medium"/>
                <a:cs typeface="Helvetica Neue Medium"/>
              </a:rPr>
            </a:br>
            <a:r>
              <a:rPr lang="en-US" dirty="0">
                <a:latin typeface="Helvetica Neue Medium"/>
                <a:cs typeface="Helvetica Neue Medium"/>
              </a:rPr>
              <a:t>Research Update</a:t>
            </a:r>
            <a:br>
              <a:rPr lang="en-US" dirty="0">
                <a:latin typeface="Helvetica Neue Medium"/>
                <a:cs typeface="Helvetica Neue Medium"/>
              </a:rPr>
            </a:br>
            <a:br>
              <a:rPr lang="en-US" dirty="0">
                <a:latin typeface="Helvetica Neue Medium"/>
                <a:cs typeface="Helvetica Neue Medium"/>
              </a:rPr>
            </a:br>
            <a:br>
              <a:rPr lang="en-US" dirty="0">
                <a:latin typeface="Helvetica Neue Medium"/>
                <a:cs typeface="Helvetica Neue Medium"/>
              </a:rPr>
            </a:br>
            <a:r>
              <a:rPr lang="en-US" sz="2000" dirty="0">
                <a:latin typeface="Helvetica Neue Medium"/>
                <a:cs typeface="Helvetica Neue Medium"/>
              </a:rPr>
              <a:t>Doug Heath</a:t>
            </a:r>
            <a:br>
              <a:rPr lang="en-US" sz="2000" dirty="0">
                <a:latin typeface="Helvetica Neue Medium"/>
                <a:cs typeface="Helvetica Neue Medium"/>
              </a:rPr>
            </a:br>
            <a:r>
              <a:rPr lang="en-US" sz="2000" dirty="0">
                <a:latin typeface="Helvetica Neue Medium"/>
                <a:cs typeface="Helvetica Neue Medium"/>
              </a:rPr>
              <a:t>December 5, 2023</a:t>
            </a:r>
          </a:p>
        </p:txBody>
      </p:sp>
      <p:pic>
        <p:nvPicPr>
          <p:cNvPr id="3" name="Picture 2" descr="canola-logo-big.png"/>
          <p:cNvPicPr>
            <a:picLocks noChangeAspect="1"/>
          </p:cNvPicPr>
          <p:nvPr/>
        </p:nvPicPr>
        <p:blipFill>
          <a:blip r:embed="rId4"/>
          <a:stretch>
            <a:fillRect/>
          </a:stretch>
        </p:blipFill>
        <p:spPr>
          <a:xfrm>
            <a:off x="3146966" y="5421385"/>
            <a:ext cx="2796634" cy="520942"/>
          </a:xfrm>
          <a:prstGeom prst="rect">
            <a:avLst/>
          </a:prstGeom>
        </p:spPr>
      </p:pic>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A59B777-1CC3-4A8A-9CA5-DE643C761893}"/>
              </a:ext>
            </a:extLst>
          </p:cNvPr>
          <p:cNvSpPr>
            <a:spLocks noGrp="1"/>
          </p:cNvSpPr>
          <p:nvPr>
            <p:ph idx="1"/>
          </p:nvPr>
        </p:nvSpPr>
        <p:spPr>
          <a:xfrm>
            <a:off x="434340" y="1215553"/>
            <a:ext cx="8265339" cy="2744193"/>
          </a:xfrm>
        </p:spPr>
        <p:txBody>
          <a:bodyPr>
            <a:normAutofit/>
          </a:bodyPr>
          <a:lstStyle/>
          <a:p>
            <a:pPr marL="514350" lvl="1" indent="-514350">
              <a:buFont typeface="+mj-lt"/>
              <a:buAutoNum type="arabicParenR" startAt="2"/>
            </a:pPr>
            <a:r>
              <a:rPr lang="en-US" sz="3200" b="1" dirty="0">
                <a:solidFill>
                  <a:srgbClr val="0070C0"/>
                </a:solidFill>
                <a:latin typeface="Arial" panose="020B0604020202020204" pitchFamily="34" charset="0"/>
                <a:cs typeface="Arial" panose="020B0604020202020204" pitchFamily="34" charset="0"/>
              </a:rPr>
              <a:t>What does a typical Pre-Breeding Germplasm Development Research Project cost a Farmer?</a:t>
            </a:r>
          </a:p>
          <a:p>
            <a:pPr marL="0" lvl="1" indent="0">
              <a:buNone/>
            </a:pPr>
            <a:endParaRPr lang="en-US" sz="3200" b="1" dirty="0">
              <a:solidFill>
                <a:srgbClr val="0070C0"/>
              </a:solidFill>
              <a:latin typeface="Arial" panose="020B0604020202020204" pitchFamily="34" charset="0"/>
              <a:cs typeface="Arial" panose="020B0604020202020204" pitchFamily="34" charset="0"/>
            </a:endParaRPr>
          </a:p>
          <a:p>
            <a:pPr lvl="1"/>
            <a:endParaRPr lang="en-US"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4BE66CB3-8E27-4C45-843F-CFFDB20EAF9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1B7BAE-B849-2341-B547-9476E20B202E}" type="slidenum">
              <a:rPr kumimoji="0" lang="en-US" sz="2000" b="1"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2000" b="1"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058591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735AADC4-4B91-66AD-286A-0B630871A7E8}"/>
              </a:ext>
            </a:extLst>
          </p:cNvPr>
          <p:cNvPicPr>
            <a:picLocks noChangeAspect="1" noChangeArrowheads="1"/>
          </p:cNvPicPr>
          <p:nvPr/>
        </p:nvPicPr>
        <p:blipFill rotWithShape="1">
          <a:blip r:embed="rId4" r:link="rId5" cstate="print">
            <a:extLst>
              <a:ext uri="{28A0092B-C50C-407E-A947-70E740481C1C}">
                <a14:useLocalDpi xmlns:a14="http://schemas.microsoft.com/office/drawing/2010/main" val="0"/>
              </a:ext>
            </a:extLst>
          </a:blip>
          <a:srcRect r="9213"/>
          <a:stretch>
            <a:fillRect/>
          </a:stretch>
        </p:blipFill>
        <p:spPr bwMode="auto">
          <a:xfrm>
            <a:off x="0" y="192499"/>
            <a:ext cx="9144000" cy="566688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4BE66CB3-8E27-4C45-843F-CFFDB20EAF9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1B7BAE-B849-2341-B547-9476E20B202E}" type="slidenum">
              <a:rPr kumimoji="0" lang="en-US" sz="2000" b="1"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2000" b="1" i="0" u="none" strike="noStrike" kern="1200" cap="none" spc="0" normalizeH="0" baseline="0" noProof="0">
              <a:ln>
                <a:noFill/>
              </a:ln>
              <a:solidFill>
                <a:prstClr val="black"/>
              </a:solidFill>
              <a:effectLst/>
              <a:uLnTx/>
              <a:uFillTx/>
              <a:latin typeface="Calibri"/>
              <a:ea typeface="+mn-ea"/>
              <a:cs typeface="+mn-cs"/>
            </a:endParaRPr>
          </a:p>
        </p:txBody>
      </p:sp>
      <p:sp>
        <p:nvSpPr>
          <p:cNvPr id="7" name="Rectangle 6">
            <a:extLst>
              <a:ext uri="{FF2B5EF4-FFF2-40B4-BE49-F238E27FC236}">
                <a16:creationId xmlns:a16="http://schemas.microsoft.com/office/drawing/2014/main" id="{41A3FF81-8316-D59A-456B-182E97B7D3EB}"/>
              </a:ext>
            </a:extLst>
          </p:cNvPr>
          <p:cNvSpPr/>
          <p:nvPr/>
        </p:nvSpPr>
        <p:spPr>
          <a:xfrm rot="21137549">
            <a:off x="3018972" y="566056"/>
            <a:ext cx="3802743" cy="4949371"/>
          </a:xfrm>
          <a:custGeom>
            <a:avLst/>
            <a:gdLst>
              <a:gd name="connsiteX0" fmla="*/ 0 w 3788229"/>
              <a:gd name="connsiteY0" fmla="*/ 0 h 4673600"/>
              <a:gd name="connsiteX1" fmla="*/ 3788229 w 3788229"/>
              <a:gd name="connsiteY1" fmla="*/ 0 h 4673600"/>
              <a:gd name="connsiteX2" fmla="*/ 3788229 w 3788229"/>
              <a:gd name="connsiteY2" fmla="*/ 4673600 h 4673600"/>
              <a:gd name="connsiteX3" fmla="*/ 0 w 3788229"/>
              <a:gd name="connsiteY3" fmla="*/ 4673600 h 4673600"/>
              <a:gd name="connsiteX4" fmla="*/ 0 w 3788229"/>
              <a:gd name="connsiteY4" fmla="*/ 0 h 4673600"/>
              <a:gd name="connsiteX0" fmla="*/ 0 w 3788229"/>
              <a:gd name="connsiteY0" fmla="*/ 319314 h 4673600"/>
              <a:gd name="connsiteX1" fmla="*/ 3788229 w 3788229"/>
              <a:gd name="connsiteY1" fmla="*/ 0 h 4673600"/>
              <a:gd name="connsiteX2" fmla="*/ 3788229 w 3788229"/>
              <a:gd name="connsiteY2" fmla="*/ 4673600 h 4673600"/>
              <a:gd name="connsiteX3" fmla="*/ 0 w 3788229"/>
              <a:gd name="connsiteY3" fmla="*/ 4673600 h 4673600"/>
              <a:gd name="connsiteX4" fmla="*/ 0 w 3788229"/>
              <a:gd name="connsiteY4" fmla="*/ 319314 h 4673600"/>
              <a:gd name="connsiteX0" fmla="*/ 0 w 3788229"/>
              <a:gd name="connsiteY0" fmla="*/ 319314 h 4673600"/>
              <a:gd name="connsiteX1" fmla="*/ 3788229 w 3788229"/>
              <a:gd name="connsiteY1" fmla="*/ 0 h 4673600"/>
              <a:gd name="connsiteX2" fmla="*/ 3744686 w 3788229"/>
              <a:gd name="connsiteY2" fmla="*/ 4209143 h 4673600"/>
              <a:gd name="connsiteX3" fmla="*/ 0 w 3788229"/>
              <a:gd name="connsiteY3" fmla="*/ 4673600 h 4673600"/>
              <a:gd name="connsiteX4" fmla="*/ 0 w 3788229"/>
              <a:gd name="connsiteY4" fmla="*/ 319314 h 4673600"/>
              <a:gd name="connsiteX0" fmla="*/ 0 w 3788229"/>
              <a:gd name="connsiteY0" fmla="*/ 319314 h 4804228"/>
              <a:gd name="connsiteX1" fmla="*/ 3788229 w 3788229"/>
              <a:gd name="connsiteY1" fmla="*/ 0 h 4804228"/>
              <a:gd name="connsiteX2" fmla="*/ 3744686 w 3788229"/>
              <a:gd name="connsiteY2" fmla="*/ 4209143 h 4804228"/>
              <a:gd name="connsiteX3" fmla="*/ 0 w 3788229"/>
              <a:gd name="connsiteY3" fmla="*/ 4804228 h 4804228"/>
              <a:gd name="connsiteX4" fmla="*/ 0 w 3788229"/>
              <a:gd name="connsiteY4" fmla="*/ 319314 h 4804228"/>
              <a:gd name="connsiteX0" fmla="*/ 0 w 3802743"/>
              <a:gd name="connsiteY0" fmla="*/ 464457 h 4949371"/>
              <a:gd name="connsiteX1" fmla="*/ 3802743 w 3802743"/>
              <a:gd name="connsiteY1" fmla="*/ 0 h 4949371"/>
              <a:gd name="connsiteX2" fmla="*/ 3744686 w 3802743"/>
              <a:gd name="connsiteY2" fmla="*/ 4354286 h 4949371"/>
              <a:gd name="connsiteX3" fmla="*/ 0 w 3802743"/>
              <a:gd name="connsiteY3" fmla="*/ 4949371 h 4949371"/>
              <a:gd name="connsiteX4" fmla="*/ 0 w 3802743"/>
              <a:gd name="connsiteY4" fmla="*/ 464457 h 4949371"/>
              <a:gd name="connsiteX0" fmla="*/ 8220 w 3802743"/>
              <a:gd name="connsiteY0" fmla="*/ 187284 h 4949371"/>
              <a:gd name="connsiteX1" fmla="*/ 3802743 w 3802743"/>
              <a:gd name="connsiteY1" fmla="*/ 0 h 4949371"/>
              <a:gd name="connsiteX2" fmla="*/ 3744686 w 3802743"/>
              <a:gd name="connsiteY2" fmla="*/ 4354286 h 4949371"/>
              <a:gd name="connsiteX3" fmla="*/ 0 w 3802743"/>
              <a:gd name="connsiteY3" fmla="*/ 4949371 h 4949371"/>
              <a:gd name="connsiteX4" fmla="*/ 8220 w 3802743"/>
              <a:gd name="connsiteY4" fmla="*/ 187284 h 4949371"/>
              <a:gd name="connsiteX0" fmla="*/ 8220 w 3802743"/>
              <a:gd name="connsiteY0" fmla="*/ 187284 h 4949371"/>
              <a:gd name="connsiteX1" fmla="*/ 3802743 w 3802743"/>
              <a:gd name="connsiteY1" fmla="*/ 0 h 4949371"/>
              <a:gd name="connsiteX2" fmla="*/ 3800597 w 3802743"/>
              <a:gd name="connsiteY2" fmla="*/ 4698724 h 4949371"/>
              <a:gd name="connsiteX3" fmla="*/ 0 w 3802743"/>
              <a:gd name="connsiteY3" fmla="*/ 4949371 h 4949371"/>
              <a:gd name="connsiteX4" fmla="*/ 8220 w 3802743"/>
              <a:gd name="connsiteY4" fmla="*/ 187284 h 4949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743" h="4949371">
                <a:moveTo>
                  <a:pt x="8220" y="187284"/>
                </a:moveTo>
                <a:lnTo>
                  <a:pt x="3802743" y="0"/>
                </a:lnTo>
                <a:cubicBezTo>
                  <a:pt x="3802028" y="1566241"/>
                  <a:pt x="3801312" y="3132483"/>
                  <a:pt x="3800597" y="4698724"/>
                </a:cubicBezTo>
                <a:lnTo>
                  <a:pt x="0" y="4949371"/>
                </a:lnTo>
                <a:lnTo>
                  <a:pt x="8220" y="187284"/>
                </a:lnTo>
                <a:close/>
              </a:path>
            </a:pathLst>
          </a:cu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marL="457200" lvl="1" indent="0">
              <a:buNone/>
            </a:pPr>
            <a:r>
              <a:rPr lang="en-US" sz="2800" b="1" dirty="0">
                <a:solidFill>
                  <a:schemeClr val="tx1"/>
                </a:solidFill>
                <a:latin typeface="Bradley Hand ITC" panose="03070402050302030203" pitchFamily="66" charset="0"/>
                <a:cs typeface="Arial" panose="020B0604020202020204" pitchFamily="34" charset="0"/>
              </a:rPr>
              <a:t>10,000ac farm with 5,000ac canola each year</a:t>
            </a:r>
          </a:p>
          <a:p>
            <a:pPr marL="457200" lvl="1" indent="0">
              <a:buNone/>
            </a:pPr>
            <a:endParaRPr lang="en-US" sz="2800" b="1" dirty="0">
              <a:solidFill>
                <a:schemeClr val="tx1"/>
              </a:solidFill>
              <a:latin typeface="Bradley Hand ITC" panose="03070402050302030203" pitchFamily="66" charset="0"/>
              <a:cs typeface="Arial" panose="020B0604020202020204" pitchFamily="34" charset="0"/>
            </a:endParaRPr>
          </a:p>
          <a:p>
            <a:pPr marL="457200" lvl="1" indent="0">
              <a:buNone/>
            </a:pPr>
            <a:r>
              <a:rPr lang="en-US" sz="2800" b="1" dirty="0">
                <a:solidFill>
                  <a:schemeClr val="tx1"/>
                </a:solidFill>
                <a:latin typeface="Bradley Hand ITC" panose="03070402050302030203" pitchFamily="66" charset="0"/>
                <a:cs typeface="Arial" panose="020B0604020202020204" pitchFamily="34" charset="0"/>
              </a:rPr>
              <a:t>Yield: 1tonne/ac</a:t>
            </a:r>
          </a:p>
          <a:p>
            <a:pPr marL="457200" lvl="1" indent="0">
              <a:buNone/>
            </a:pPr>
            <a:r>
              <a:rPr lang="en-US" sz="2800" b="1" dirty="0">
                <a:solidFill>
                  <a:schemeClr val="tx1"/>
                </a:solidFill>
                <a:latin typeface="Bradley Hand ITC" panose="03070402050302030203" pitchFamily="66" charset="0"/>
                <a:cs typeface="Arial" panose="020B0604020202020204" pitchFamily="34" charset="0"/>
              </a:rPr>
              <a:t>Levy: $0.75/</a:t>
            </a:r>
            <a:r>
              <a:rPr lang="en-US" sz="2800" b="1" dirty="0" err="1">
                <a:solidFill>
                  <a:schemeClr val="tx1"/>
                </a:solidFill>
                <a:latin typeface="Bradley Hand ITC" panose="03070402050302030203" pitchFamily="66" charset="0"/>
                <a:cs typeface="Arial" panose="020B0604020202020204" pitchFamily="34" charset="0"/>
              </a:rPr>
              <a:t>tonne</a:t>
            </a:r>
            <a:endParaRPr lang="en-US" sz="2800" b="1" dirty="0">
              <a:solidFill>
                <a:schemeClr val="tx1"/>
              </a:solidFill>
              <a:latin typeface="Bradley Hand ITC" panose="03070402050302030203" pitchFamily="66" charset="0"/>
              <a:cs typeface="Arial" panose="020B0604020202020204" pitchFamily="34" charset="0"/>
            </a:endParaRPr>
          </a:p>
          <a:p>
            <a:pPr marL="457200" lvl="1" indent="0">
              <a:buNone/>
            </a:pPr>
            <a:r>
              <a:rPr lang="en-US" sz="2800" b="1" dirty="0">
                <a:solidFill>
                  <a:schemeClr val="tx1"/>
                </a:solidFill>
                <a:latin typeface="Bradley Hand ITC" panose="03070402050302030203" pitchFamily="66" charset="0"/>
                <a:cs typeface="Arial" panose="020B0604020202020204" pitchFamily="34" charset="0"/>
              </a:rPr>
              <a:t>Price: $700/</a:t>
            </a:r>
            <a:r>
              <a:rPr lang="en-US" sz="2800" b="1" dirty="0" err="1">
                <a:solidFill>
                  <a:schemeClr val="tx1"/>
                </a:solidFill>
                <a:latin typeface="Bradley Hand ITC" panose="03070402050302030203" pitchFamily="66" charset="0"/>
                <a:cs typeface="Arial" panose="020B0604020202020204" pitchFamily="34" charset="0"/>
              </a:rPr>
              <a:t>tonne</a:t>
            </a:r>
            <a:endParaRPr lang="en-US" sz="2800" b="1" dirty="0">
              <a:solidFill>
                <a:schemeClr val="tx1"/>
              </a:solidFill>
              <a:latin typeface="Bradley Hand ITC" panose="03070402050302030203" pitchFamily="66" charset="0"/>
              <a:cs typeface="Arial" panose="020B0604020202020204" pitchFamily="34" charset="0"/>
            </a:endParaRPr>
          </a:p>
          <a:p>
            <a:pPr marL="457200" lvl="1" indent="0">
              <a:buNone/>
            </a:pPr>
            <a:endParaRPr lang="en-US" sz="2800" b="1" dirty="0">
              <a:solidFill>
                <a:schemeClr val="tx1"/>
              </a:solidFill>
              <a:latin typeface="Bradley Hand ITC" panose="03070402050302030203" pitchFamily="66" charset="0"/>
              <a:cs typeface="Arial" panose="020B0604020202020204" pitchFamily="34" charset="0"/>
            </a:endParaRPr>
          </a:p>
          <a:p>
            <a:pPr marL="457200" lvl="1" indent="0">
              <a:buNone/>
            </a:pPr>
            <a:r>
              <a:rPr lang="en-US" sz="2800" b="1" dirty="0">
                <a:solidFill>
                  <a:schemeClr val="tx1"/>
                </a:solidFill>
                <a:latin typeface="Bradley Hand ITC" panose="03070402050302030203" pitchFamily="66" charset="0"/>
                <a:cs typeface="Arial" panose="020B0604020202020204" pitchFamily="34" charset="0"/>
              </a:rPr>
              <a:t>Total levy paid $3,750</a:t>
            </a:r>
          </a:p>
          <a:p>
            <a:pPr marL="457200" lvl="1" indent="0">
              <a:buNone/>
            </a:pPr>
            <a:r>
              <a:rPr lang="en-US" sz="2800" b="1" dirty="0">
                <a:solidFill>
                  <a:schemeClr val="tx1"/>
                </a:solidFill>
                <a:latin typeface="Bradley Hand ITC" panose="03070402050302030203" pitchFamily="66" charset="0"/>
                <a:cs typeface="Arial" panose="020B0604020202020204" pitchFamily="34" charset="0"/>
              </a:rPr>
              <a:t>Total gross revenue</a:t>
            </a:r>
          </a:p>
          <a:p>
            <a:pPr marL="457200" lvl="1" indent="0">
              <a:buNone/>
            </a:pPr>
            <a:r>
              <a:rPr lang="en-US" sz="2800" b="1" dirty="0">
                <a:solidFill>
                  <a:schemeClr val="tx1"/>
                </a:solidFill>
                <a:latin typeface="Bradley Hand ITC" panose="03070402050302030203" pitchFamily="66" charset="0"/>
                <a:cs typeface="Arial" panose="020B0604020202020204" pitchFamily="34" charset="0"/>
              </a:rPr>
              <a:t>$3,500,000</a:t>
            </a:r>
          </a:p>
        </p:txBody>
      </p:sp>
      <p:sp>
        <p:nvSpPr>
          <p:cNvPr id="5" name="TextBox 4">
            <a:extLst>
              <a:ext uri="{FF2B5EF4-FFF2-40B4-BE49-F238E27FC236}">
                <a16:creationId xmlns:a16="http://schemas.microsoft.com/office/drawing/2014/main" id="{4327BF96-6A69-C435-8329-61A5F2C9C537}"/>
              </a:ext>
            </a:extLst>
          </p:cNvPr>
          <p:cNvSpPr txBox="1"/>
          <p:nvPr/>
        </p:nvSpPr>
        <p:spPr>
          <a:xfrm>
            <a:off x="101600" y="449943"/>
            <a:ext cx="2830286" cy="646331"/>
          </a:xfrm>
          <a:prstGeom prst="rect">
            <a:avLst/>
          </a:prstGeom>
          <a:noFill/>
        </p:spPr>
        <p:txBody>
          <a:bodyPr wrap="square" rtlCol="0">
            <a:spAutoFit/>
          </a:bodyPr>
          <a:lstStyle/>
          <a:p>
            <a:r>
              <a:rPr lang="en-US" sz="3600" dirty="0">
                <a:solidFill>
                  <a:srgbClr val="0070C0"/>
                </a:solidFill>
                <a:effectLst>
                  <a:glow rad="101600">
                    <a:schemeClr val="bg1">
                      <a:alpha val="60000"/>
                    </a:schemeClr>
                  </a:glow>
                </a:effectLst>
              </a:rPr>
              <a:t>Assumptions:</a:t>
            </a:r>
          </a:p>
        </p:txBody>
      </p:sp>
    </p:spTree>
    <p:extLst>
      <p:ext uri="{BB962C8B-B14F-4D97-AF65-F5344CB8AC3E}">
        <p14:creationId xmlns:p14="http://schemas.microsoft.com/office/powerpoint/2010/main" val="31226805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3" name="Picture 3">
            <a:extLst>
              <a:ext uri="{FF2B5EF4-FFF2-40B4-BE49-F238E27FC236}">
                <a16:creationId xmlns:a16="http://schemas.microsoft.com/office/drawing/2014/main" id="{F2B5E405-04D5-9901-4F2E-65B8FE9C07F1}"/>
              </a:ext>
            </a:extLst>
          </p:cNvPr>
          <p:cNvPicPr>
            <a:picLocks noChangeAspect="1" noChangeArrowheads="1"/>
          </p:cNvPicPr>
          <p:nvPr/>
        </p:nvPicPr>
        <p:blipFill rotWithShape="1">
          <a:blip r:embed="rId4" r:link="rId5" cstate="print">
            <a:extLst>
              <a:ext uri="{28A0092B-C50C-407E-A947-70E740481C1C}">
                <a14:useLocalDpi xmlns:a14="http://schemas.microsoft.com/office/drawing/2010/main" val="0"/>
              </a:ext>
            </a:extLst>
          </a:blip>
          <a:srcRect r="9213"/>
          <a:stretch>
            <a:fillRect/>
          </a:stretch>
        </p:blipFill>
        <p:spPr bwMode="auto">
          <a:xfrm>
            <a:off x="0" y="192499"/>
            <a:ext cx="9144000" cy="566688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4BE66CB3-8E27-4C45-843F-CFFDB20EAF9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1B7BAE-B849-2341-B547-9476E20B202E}" type="slidenum">
              <a:rPr kumimoji="0" lang="en-US" sz="2000" b="1"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2000" b="1" i="0" u="none" strike="noStrike" kern="1200" cap="none" spc="0" normalizeH="0" baseline="0" noProof="0">
              <a:ln>
                <a:noFill/>
              </a:ln>
              <a:solidFill>
                <a:prstClr val="black"/>
              </a:solidFill>
              <a:effectLst/>
              <a:uLnTx/>
              <a:uFillTx/>
              <a:latin typeface="Calibri"/>
              <a:ea typeface="+mn-ea"/>
              <a:cs typeface="+mn-cs"/>
            </a:endParaRPr>
          </a:p>
        </p:txBody>
      </p:sp>
      <p:sp>
        <p:nvSpPr>
          <p:cNvPr id="7" name="Rectangle 6">
            <a:extLst>
              <a:ext uri="{FF2B5EF4-FFF2-40B4-BE49-F238E27FC236}">
                <a16:creationId xmlns:a16="http://schemas.microsoft.com/office/drawing/2014/main" id="{41A3FF81-8316-D59A-456B-182E97B7D3EB}"/>
              </a:ext>
            </a:extLst>
          </p:cNvPr>
          <p:cNvSpPr/>
          <p:nvPr/>
        </p:nvSpPr>
        <p:spPr>
          <a:xfrm rot="21137549">
            <a:off x="2685143" y="812799"/>
            <a:ext cx="3802743" cy="4949371"/>
          </a:xfrm>
          <a:custGeom>
            <a:avLst/>
            <a:gdLst>
              <a:gd name="connsiteX0" fmla="*/ 0 w 3788229"/>
              <a:gd name="connsiteY0" fmla="*/ 0 h 4673600"/>
              <a:gd name="connsiteX1" fmla="*/ 3788229 w 3788229"/>
              <a:gd name="connsiteY1" fmla="*/ 0 h 4673600"/>
              <a:gd name="connsiteX2" fmla="*/ 3788229 w 3788229"/>
              <a:gd name="connsiteY2" fmla="*/ 4673600 h 4673600"/>
              <a:gd name="connsiteX3" fmla="*/ 0 w 3788229"/>
              <a:gd name="connsiteY3" fmla="*/ 4673600 h 4673600"/>
              <a:gd name="connsiteX4" fmla="*/ 0 w 3788229"/>
              <a:gd name="connsiteY4" fmla="*/ 0 h 4673600"/>
              <a:gd name="connsiteX0" fmla="*/ 0 w 3788229"/>
              <a:gd name="connsiteY0" fmla="*/ 319314 h 4673600"/>
              <a:gd name="connsiteX1" fmla="*/ 3788229 w 3788229"/>
              <a:gd name="connsiteY1" fmla="*/ 0 h 4673600"/>
              <a:gd name="connsiteX2" fmla="*/ 3788229 w 3788229"/>
              <a:gd name="connsiteY2" fmla="*/ 4673600 h 4673600"/>
              <a:gd name="connsiteX3" fmla="*/ 0 w 3788229"/>
              <a:gd name="connsiteY3" fmla="*/ 4673600 h 4673600"/>
              <a:gd name="connsiteX4" fmla="*/ 0 w 3788229"/>
              <a:gd name="connsiteY4" fmla="*/ 319314 h 4673600"/>
              <a:gd name="connsiteX0" fmla="*/ 0 w 3788229"/>
              <a:gd name="connsiteY0" fmla="*/ 319314 h 4673600"/>
              <a:gd name="connsiteX1" fmla="*/ 3788229 w 3788229"/>
              <a:gd name="connsiteY1" fmla="*/ 0 h 4673600"/>
              <a:gd name="connsiteX2" fmla="*/ 3744686 w 3788229"/>
              <a:gd name="connsiteY2" fmla="*/ 4209143 h 4673600"/>
              <a:gd name="connsiteX3" fmla="*/ 0 w 3788229"/>
              <a:gd name="connsiteY3" fmla="*/ 4673600 h 4673600"/>
              <a:gd name="connsiteX4" fmla="*/ 0 w 3788229"/>
              <a:gd name="connsiteY4" fmla="*/ 319314 h 4673600"/>
              <a:gd name="connsiteX0" fmla="*/ 0 w 3788229"/>
              <a:gd name="connsiteY0" fmla="*/ 319314 h 4804228"/>
              <a:gd name="connsiteX1" fmla="*/ 3788229 w 3788229"/>
              <a:gd name="connsiteY1" fmla="*/ 0 h 4804228"/>
              <a:gd name="connsiteX2" fmla="*/ 3744686 w 3788229"/>
              <a:gd name="connsiteY2" fmla="*/ 4209143 h 4804228"/>
              <a:gd name="connsiteX3" fmla="*/ 0 w 3788229"/>
              <a:gd name="connsiteY3" fmla="*/ 4804228 h 4804228"/>
              <a:gd name="connsiteX4" fmla="*/ 0 w 3788229"/>
              <a:gd name="connsiteY4" fmla="*/ 319314 h 4804228"/>
              <a:gd name="connsiteX0" fmla="*/ 0 w 3802743"/>
              <a:gd name="connsiteY0" fmla="*/ 464457 h 4949371"/>
              <a:gd name="connsiteX1" fmla="*/ 3802743 w 3802743"/>
              <a:gd name="connsiteY1" fmla="*/ 0 h 4949371"/>
              <a:gd name="connsiteX2" fmla="*/ 3744686 w 3802743"/>
              <a:gd name="connsiteY2" fmla="*/ 4354286 h 4949371"/>
              <a:gd name="connsiteX3" fmla="*/ 0 w 3802743"/>
              <a:gd name="connsiteY3" fmla="*/ 4949371 h 4949371"/>
              <a:gd name="connsiteX4" fmla="*/ 0 w 3802743"/>
              <a:gd name="connsiteY4" fmla="*/ 464457 h 4949371"/>
              <a:gd name="connsiteX0" fmla="*/ 8220 w 3802743"/>
              <a:gd name="connsiteY0" fmla="*/ 187284 h 4949371"/>
              <a:gd name="connsiteX1" fmla="*/ 3802743 w 3802743"/>
              <a:gd name="connsiteY1" fmla="*/ 0 h 4949371"/>
              <a:gd name="connsiteX2" fmla="*/ 3744686 w 3802743"/>
              <a:gd name="connsiteY2" fmla="*/ 4354286 h 4949371"/>
              <a:gd name="connsiteX3" fmla="*/ 0 w 3802743"/>
              <a:gd name="connsiteY3" fmla="*/ 4949371 h 4949371"/>
              <a:gd name="connsiteX4" fmla="*/ 8220 w 3802743"/>
              <a:gd name="connsiteY4" fmla="*/ 187284 h 4949371"/>
              <a:gd name="connsiteX0" fmla="*/ 8220 w 3802743"/>
              <a:gd name="connsiteY0" fmla="*/ 187284 h 4949371"/>
              <a:gd name="connsiteX1" fmla="*/ 3802743 w 3802743"/>
              <a:gd name="connsiteY1" fmla="*/ 0 h 4949371"/>
              <a:gd name="connsiteX2" fmla="*/ 3800597 w 3802743"/>
              <a:gd name="connsiteY2" fmla="*/ 4698724 h 4949371"/>
              <a:gd name="connsiteX3" fmla="*/ 0 w 3802743"/>
              <a:gd name="connsiteY3" fmla="*/ 4949371 h 4949371"/>
              <a:gd name="connsiteX4" fmla="*/ 8220 w 3802743"/>
              <a:gd name="connsiteY4" fmla="*/ 187284 h 4949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743" h="4949371">
                <a:moveTo>
                  <a:pt x="8220" y="187284"/>
                </a:moveTo>
                <a:lnTo>
                  <a:pt x="3802743" y="0"/>
                </a:lnTo>
                <a:cubicBezTo>
                  <a:pt x="3802028" y="1566241"/>
                  <a:pt x="3801312" y="3132483"/>
                  <a:pt x="3800597" y="4698724"/>
                </a:cubicBezTo>
                <a:lnTo>
                  <a:pt x="0" y="4949371"/>
                </a:lnTo>
                <a:lnTo>
                  <a:pt x="8220" y="187284"/>
                </a:lnTo>
                <a:close/>
              </a:path>
            </a:pathLst>
          </a:cu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marL="457200" lvl="1" indent="0">
              <a:buNone/>
            </a:pPr>
            <a:r>
              <a:rPr lang="en-US" sz="2800" b="1" dirty="0">
                <a:solidFill>
                  <a:schemeClr val="tx1"/>
                </a:solidFill>
                <a:latin typeface="Bradley Hand ITC" panose="03070402050302030203" pitchFamily="66" charset="0"/>
                <a:cs typeface="Arial" panose="020B0604020202020204" pitchFamily="34" charset="0"/>
              </a:rPr>
              <a:t>SaskCanola annual budget $8,000,000</a:t>
            </a:r>
          </a:p>
          <a:p>
            <a:pPr marL="457200" lvl="1" indent="0">
              <a:buNone/>
            </a:pPr>
            <a:endParaRPr lang="en-US" sz="2800" b="1" dirty="0">
              <a:solidFill>
                <a:schemeClr val="tx1"/>
              </a:solidFill>
              <a:latin typeface="Bradley Hand ITC" panose="03070402050302030203" pitchFamily="66" charset="0"/>
              <a:cs typeface="Arial" panose="020B0604020202020204" pitchFamily="34" charset="0"/>
            </a:endParaRPr>
          </a:p>
          <a:p>
            <a:pPr marL="457200" lvl="1" indent="0">
              <a:buNone/>
            </a:pPr>
            <a:r>
              <a:rPr lang="en-US" sz="2800" b="1" dirty="0">
                <a:solidFill>
                  <a:schemeClr val="tx1"/>
                </a:solidFill>
                <a:latin typeface="Bradley Hand ITC" panose="03070402050302030203" pitchFamily="66" charset="0"/>
                <a:cs typeface="Arial" panose="020B0604020202020204" pitchFamily="34" charset="0"/>
              </a:rPr>
              <a:t>Average Germplasm Development project $100,000/year</a:t>
            </a:r>
          </a:p>
          <a:p>
            <a:pPr marL="457200" lvl="1" indent="0">
              <a:buNone/>
            </a:pPr>
            <a:endParaRPr lang="en-US" sz="2800" b="1" dirty="0">
              <a:solidFill>
                <a:schemeClr val="tx1"/>
              </a:solidFill>
              <a:latin typeface="Bradley Hand ITC" panose="03070402050302030203" pitchFamily="66" charset="0"/>
              <a:cs typeface="Arial" panose="020B0604020202020204" pitchFamily="34" charset="0"/>
            </a:endParaRPr>
          </a:p>
          <a:p>
            <a:pPr marL="457200" lvl="1" indent="0">
              <a:buNone/>
            </a:pPr>
            <a:r>
              <a:rPr lang="en-US" sz="2800" b="1" dirty="0">
                <a:solidFill>
                  <a:schemeClr val="tx1"/>
                </a:solidFill>
                <a:latin typeface="Bradley Hand ITC" panose="03070402050302030203" pitchFamily="66" charset="0"/>
                <a:cs typeface="Arial" panose="020B0604020202020204" pitchFamily="34" charset="0"/>
              </a:rPr>
              <a:t>	=1.25%</a:t>
            </a:r>
          </a:p>
        </p:txBody>
      </p:sp>
    </p:spTree>
    <p:extLst>
      <p:ext uri="{BB962C8B-B14F-4D97-AF65-F5344CB8AC3E}">
        <p14:creationId xmlns:p14="http://schemas.microsoft.com/office/powerpoint/2010/main" val="40569851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18DE5734-6051-769D-B620-1CA6F87ED75E}"/>
              </a:ext>
            </a:extLst>
          </p:cNvPr>
          <p:cNvPicPr>
            <a:picLocks noChangeAspect="1" noChangeArrowheads="1"/>
          </p:cNvPicPr>
          <p:nvPr/>
        </p:nvPicPr>
        <p:blipFill rotWithShape="1">
          <a:blip r:embed="rId4" r:link="rId5" cstate="print">
            <a:extLst>
              <a:ext uri="{28A0092B-C50C-407E-A947-70E740481C1C}">
                <a14:useLocalDpi xmlns:a14="http://schemas.microsoft.com/office/drawing/2010/main" val="0"/>
              </a:ext>
            </a:extLst>
          </a:blip>
          <a:srcRect r="9213"/>
          <a:stretch>
            <a:fillRect/>
          </a:stretch>
        </p:blipFill>
        <p:spPr bwMode="auto">
          <a:xfrm>
            <a:off x="0" y="192499"/>
            <a:ext cx="9144000" cy="566688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4BE66CB3-8E27-4C45-843F-CFFDB20EAF9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1B7BAE-B849-2341-B547-9476E20B202E}" type="slidenum">
              <a:rPr kumimoji="0" lang="en-US" sz="2000" b="1"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2000" b="1" i="0" u="none" strike="noStrike" kern="1200" cap="none" spc="0" normalizeH="0" baseline="0" noProof="0">
              <a:ln>
                <a:noFill/>
              </a:ln>
              <a:solidFill>
                <a:prstClr val="black"/>
              </a:solidFill>
              <a:effectLst/>
              <a:uLnTx/>
              <a:uFillTx/>
              <a:latin typeface="Calibri"/>
              <a:ea typeface="+mn-ea"/>
              <a:cs typeface="+mn-cs"/>
            </a:endParaRPr>
          </a:p>
        </p:txBody>
      </p:sp>
      <p:sp>
        <p:nvSpPr>
          <p:cNvPr id="7" name="Rectangle 6">
            <a:extLst>
              <a:ext uri="{FF2B5EF4-FFF2-40B4-BE49-F238E27FC236}">
                <a16:creationId xmlns:a16="http://schemas.microsoft.com/office/drawing/2014/main" id="{41A3FF81-8316-D59A-456B-182E97B7D3EB}"/>
              </a:ext>
            </a:extLst>
          </p:cNvPr>
          <p:cNvSpPr/>
          <p:nvPr/>
        </p:nvSpPr>
        <p:spPr>
          <a:xfrm rot="21137549">
            <a:off x="2685143" y="812799"/>
            <a:ext cx="3802743" cy="4949371"/>
          </a:xfrm>
          <a:custGeom>
            <a:avLst/>
            <a:gdLst>
              <a:gd name="connsiteX0" fmla="*/ 0 w 3788229"/>
              <a:gd name="connsiteY0" fmla="*/ 0 h 4673600"/>
              <a:gd name="connsiteX1" fmla="*/ 3788229 w 3788229"/>
              <a:gd name="connsiteY1" fmla="*/ 0 h 4673600"/>
              <a:gd name="connsiteX2" fmla="*/ 3788229 w 3788229"/>
              <a:gd name="connsiteY2" fmla="*/ 4673600 h 4673600"/>
              <a:gd name="connsiteX3" fmla="*/ 0 w 3788229"/>
              <a:gd name="connsiteY3" fmla="*/ 4673600 h 4673600"/>
              <a:gd name="connsiteX4" fmla="*/ 0 w 3788229"/>
              <a:gd name="connsiteY4" fmla="*/ 0 h 4673600"/>
              <a:gd name="connsiteX0" fmla="*/ 0 w 3788229"/>
              <a:gd name="connsiteY0" fmla="*/ 319314 h 4673600"/>
              <a:gd name="connsiteX1" fmla="*/ 3788229 w 3788229"/>
              <a:gd name="connsiteY1" fmla="*/ 0 h 4673600"/>
              <a:gd name="connsiteX2" fmla="*/ 3788229 w 3788229"/>
              <a:gd name="connsiteY2" fmla="*/ 4673600 h 4673600"/>
              <a:gd name="connsiteX3" fmla="*/ 0 w 3788229"/>
              <a:gd name="connsiteY3" fmla="*/ 4673600 h 4673600"/>
              <a:gd name="connsiteX4" fmla="*/ 0 w 3788229"/>
              <a:gd name="connsiteY4" fmla="*/ 319314 h 4673600"/>
              <a:gd name="connsiteX0" fmla="*/ 0 w 3788229"/>
              <a:gd name="connsiteY0" fmla="*/ 319314 h 4673600"/>
              <a:gd name="connsiteX1" fmla="*/ 3788229 w 3788229"/>
              <a:gd name="connsiteY1" fmla="*/ 0 h 4673600"/>
              <a:gd name="connsiteX2" fmla="*/ 3744686 w 3788229"/>
              <a:gd name="connsiteY2" fmla="*/ 4209143 h 4673600"/>
              <a:gd name="connsiteX3" fmla="*/ 0 w 3788229"/>
              <a:gd name="connsiteY3" fmla="*/ 4673600 h 4673600"/>
              <a:gd name="connsiteX4" fmla="*/ 0 w 3788229"/>
              <a:gd name="connsiteY4" fmla="*/ 319314 h 4673600"/>
              <a:gd name="connsiteX0" fmla="*/ 0 w 3788229"/>
              <a:gd name="connsiteY0" fmla="*/ 319314 h 4804228"/>
              <a:gd name="connsiteX1" fmla="*/ 3788229 w 3788229"/>
              <a:gd name="connsiteY1" fmla="*/ 0 h 4804228"/>
              <a:gd name="connsiteX2" fmla="*/ 3744686 w 3788229"/>
              <a:gd name="connsiteY2" fmla="*/ 4209143 h 4804228"/>
              <a:gd name="connsiteX3" fmla="*/ 0 w 3788229"/>
              <a:gd name="connsiteY3" fmla="*/ 4804228 h 4804228"/>
              <a:gd name="connsiteX4" fmla="*/ 0 w 3788229"/>
              <a:gd name="connsiteY4" fmla="*/ 319314 h 4804228"/>
              <a:gd name="connsiteX0" fmla="*/ 0 w 3802743"/>
              <a:gd name="connsiteY0" fmla="*/ 464457 h 4949371"/>
              <a:gd name="connsiteX1" fmla="*/ 3802743 w 3802743"/>
              <a:gd name="connsiteY1" fmla="*/ 0 h 4949371"/>
              <a:gd name="connsiteX2" fmla="*/ 3744686 w 3802743"/>
              <a:gd name="connsiteY2" fmla="*/ 4354286 h 4949371"/>
              <a:gd name="connsiteX3" fmla="*/ 0 w 3802743"/>
              <a:gd name="connsiteY3" fmla="*/ 4949371 h 4949371"/>
              <a:gd name="connsiteX4" fmla="*/ 0 w 3802743"/>
              <a:gd name="connsiteY4" fmla="*/ 464457 h 4949371"/>
              <a:gd name="connsiteX0" fmla="*/ 8220 w 3802743"/>
              <a:gd name="connsiteY0" fmla="*/ 187284 h 4949371"/>
              <a:gd name="connsiteX1" fmla="*/ 3802743 w 3802743"/>
              <a:gd name="connsiteY1" fmla="*/ 0 h 4949371"/>
              <a:gd name="connsiteX2" fmla="*/ 3744686 w 3802743"/>
              <a:gd name="connsiteY2" fmla="*/ 4354286 h 4949371"/>
              <a:gd name="connsiteX3" fmla="*/ 0 w 3802743"/>
              <a:gd name="connsiteY3" fmla="*/ 4949371 h 4949371"/>
              <a:gd name="connsiteX4" fmla="*/ 8220 w 3802743"/>
              <a:gd name="connsiteY4" fmla="*/ 187284 h 4949371"/>
              <a:gd name="connsiteX0" fmla="*/ 8220 w 3802743"/>
              <a:gd name="connsiteY0" fmla="*/ 187284 h 4949371"/>
              <a:gd name="connsiteX1" fmla="*/ 3802743 w 3802743"/>
              <a:gd name="connsiteY1" fmla="*/ 0 h 4949371"/>
              <a:gd name="connsiteX2" fmla="*/ 3800597 w 3802743"/>
              <a:gd name="connsiteY2" fmla="*/ 4698724 h 4949371"/>
              <a:gd name="connsiteX3" fmla="*/ 0 w 3802743"/>
              <a:gd name="connsiteY3" fmla="*/ 4949371 h 4949371"/>
              <a:gd name="connsiteX4" fmla="*/ 8220 w 3802743"/>
              <a:gd name="connsiteY4" fmla="*/ 187284 h 4949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743" h="4949371">
                <a:moveTo>
                  <a:pt x="8220" y="187284"/>
                </a:moveTo>
                <a:lnTo>
                  <a:pt x="3802743" y="0"/>
                </a:lnTo>
                <a:cubicBezTo>
                  <a:pt x="3802028" y="1566241"/>
                  <a:pt x="3801312" y="3132483"/>
                  <a:pt x="3800597" y="4698724"/>
                </a:cubicBezTo>
                <a:lnTo>
                  <a:pt x="0" y="4949371"/>
                </a:lnTo>
                <a:lnTo>
                  <a:pt x="8220" y="187284"/>
                </a:lnTo>
                <a:close/>
              </a:path>
            </a:pathLst>
          </a:cu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lvl="1"/>
            <a:r>
              <a:rPr lang="en-US" sz="2800" b="1" dirty="0">
                <a:solidFill>
                  <a:schemeClr val="tx1"/>
                </a:solidFill>
                <a:latin typeface="Bradley Hand ITC" panose="03070402050302030203" pitchFamily="66" charset="0"/>
                <a:cs typeface="Arial" panose="020B0604020202020204" pitchFamily="34" charset="0"/>
              </a:rPr>
              <a:t>1.25% of the $3,750</a:t>
            </a:r>
          </a:p>
          <a:p>
            <a:pPr lvl="2"/>
            <a:r>
              <a:rPr lang="en-US" sz="2800" b="1" dirty="0">
                <a:solidFill>
                  <a:schemeClr val="tx1"/>
                </a:solidFill>
                <a:latin typeface="Bradley Hand ITC" panose="03070402050302030203" pitchFamily="66" charset="0"/>
                <a:cs typeface="Arial" panose="020B0604020202020204" pitchFamily="34" charset="0"/>
              </a:rPr>
              <a:t>=$47 total levy towards this project/year</a:t>
            </a:r>
          </a:p>
          <a:p>
            <a:pPr marL="457200" lvl="1" indent="0">
              <a:buNone/>
            </a:pPr>
            <a:endParaRPr lang="en-US" sz="2800" b="1" dirty="0">
              <a:solidFill>
                <a:schemeClr val="tx1"/>
              </a:solidFill>
              <a:latin typeface="Bradley Hand ITC" panose="03070402050302030203" pitchFamily="66" charset="0"/>
              <a:cs typeface="Arial" panose="020B0604020202020204" pitchFamily="34" charset="0"/>
            </a:endParaRPr>
          </a:p>
          <a:p>
            <a:pPr marL="457200" lvl="1" indent="0">
              <a:buNone/>
            </a:pPr>
            <a:r>
              <a:rPr lang="en-US" sz="2800" b="1" dirty="0">
                <a:solidFill>
                  <a:schemeClr val="tx1"/>
                </a:solidFill>
                <a:latin typeface="Bradley Hand ITC" panose="03070402050302030203" pitchFamily="66" charset="0"/>
                <a:cs typeface="Arial" panose="020B0604020202020204" pitchFamily="34" charset="0"/>
              </a:rPr>
              <a:t>* 3 years = $141</a:t>
            </a:r>
          </a:p>
        </p:txBody>
      </p:sp>
    </p:spTree>
    <p:extLst>
      <p:ext uri="{BB962C8B-B14F-4D97-AF65-F5344CB8AC3E}">
        <p14:creationId xmlns:p14="http://schemas.microsoft.com/office/powerpoint/2010/main" val="2665070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483B1B9B-1E2F-8B44-21C4-64B849E115E4}"/>
              </a:ext>
            </a:extLst>
          </p:cNvPr>
          <p:cNvPicPr>
            <a:picLocks noChangeAspect="1" noChangeArrowheads="1"/>
          </p:cNvPicPr>
          <p:nvPr/>
        </p:nvPicPr>
        <p:blipFill rotWithShape="1">
          <a:blip r:embed="rId4" r:link="rId5" cstate="print">
            <a:extLst>
              <a:ext uri="{28A0092B-C50C-407E-A947-70E740481C1C}">
                <a14:useLocalDpi xmlns:a14="http://schemas.microsoft.com/office/drawing/2010/main" val="0"/>
              </a:ext>
            </a:extLst>
          </a:blip>
          <a:srcRect r="9213"/>
          <a:stretch>
            <a:fillRect/>
          </a:stretch>
        </p:blipFill>
        <p:spPr bwMode="auto">
          <a:xfrm>
            <a:off x="0" y="192499"/>
            <a:ext cx="9144000" cy="566688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4BE66CB3-8E27-4C45-843F-CFFDB20EAF9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1B7BAE-B849-2341-B547-9476E20B202E}" type="slidenum">
              <a:rPr kumimoji="0" lang="en-US" sz="2000" b="1"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2000" b="1" i="0" u="none" strike="noStrike" kern="1200" cap="none" spc="0" normalizeH="0" baseline="0" noProof="0">
              <a:ln>
                <a:noFill/>
              </a:ln>
              <a:solidFill>
                <a:prstClr val="black"/>
              </a:solidFill>
              <a:effectLst/>
              <a:uLnTx/>
              <a:uFillTx/>
              <a:latin typeface="Calibri"/>
              <a:ea typeface="+mn-ea"/>
              <a:cs typeface="+mn-cs"/>
            </a:endParaRPr>
          </a:p>
        </p:txBody>
      </p:sp>
      <p:sp>
        <p:nvSpPr>
          <p:cNvPr id="7" name="Rectangle 6">
            <a:extLst>
              <a:ext uri="{FF2B5EF4-FFF2-40B4-BE49-F238E27FC236}">
                <a16:creationId xmlns:a16="http://schemas.microsoft.com/office/drawing/2014/main" id="{41A3FF81-8316-D59A-456B-182E97B7D3EB}"/>
              </a:ext>
            </a:extLst>
          </p:cNvPr>
          <p:cNvSpPr/>
          <p:nvPr/>
        </p:nvSpPr>
        <p:spPr>
          <a:xfrm rot="21137549">
            <a:off x="2683664" y="790849"/>
            <a:ext cx="4130076" cy="4949371"/>
          </a:xfrm>
          <a:custGeom>
            <a:avLst/>
            <a:gdLst>
              <a:gd name="connsiteX0" fmla="*/ 0 w 3788229"/>
              <a:gd name="connsiteY0" fmla="*/ 0 h 4673600"/>
              <a:gd name="connsiteX1" fmla="*/ 3788229 w 3788229"/>
              <a:gd name="connsiteY1" fmla="*/ 0 h 4673600"/>
              <a:gd name="connsiteX2" fmla="*/ 3788229 w 3788229"/>
              <a:gd name="connsiteY2" fmla="*/ 4673600 h 4673600"/>
              <a:gd name="connsiteX3" fmla="*/ 0 w 3788229"/>
              <a:gd name="connsiteY3" fmla="*/ 4673600 h 4673600"/>
              <a:gd name="connsiteX4" fmla="*/ 0 w 3788229"/>
              <a:gd name="connsiteY4" fmla="*/ 0 h 4673600"/>
              <a:gd name="connsiteX0" fmla="*/ 0 w 3788229"/>
              <a:gd name="connsiteY0" fmla="*/ 319314 h 4673600"/>
              <a:gd name="connsiteX1" fmla="*/ 3788229 w 3788229"/>
              <a:gd name="connsiteY1" fmla="*/ 0 h 4673600"/>
              <a:gd name="connsiteX2" fmla="*/ 3788229 w 3788229"/>
              <a:gd name="connsiteY2" fmla="*/ 4673600 h 4673600"/>
              <a:gd name="connsiteX3" fmla="*/ 0 w 3788229"/>
              <a:gd name="connsiteY3" fmla="*/ 4673600 h 4673600"/>
              <a:gd name="connsiteX4" fmla="*/ 0 w 3788229"/>
              <a:gd name="connsiteY4" fmla="*/ 319314 h 4673600"/>
              <a:gd name="connsiteX0" fmla="*/ 0 w 3788229"/>
              <a:gd name="connsiteY0" fmla="*/ 319314 h 4673600"/>
              <a:gd name="connsiteX1" fmla="*/ 3788229 w 3788229"/>
              <a:gd name="connsiteY1" fmla="*/ 0 h 4673600"/>
              <a:gd name="connsiteX2" fmla="*/ 3744686 w 3788229"/>
              <a:gd name="connsiteY2" fmla="*/ 4209143 h 4673600"/>
              <a:gd name="connsiteX3" fmla="*/ 0 w 3788229"/>
              <a:gd name="connsiteY3" fmla="*/ 4673600 h 4673600"/>
              <a:gd name="connsiteX4" fmla="*/ 0 w 3788229"/>
              <a:gd name="connsiteY4" fmla="*/ 319314 h 4673600"/>
              <a:gd name="connsiteX0" fmla="*/ 0 w 3788229"/>
              <a:gd name="connsiteY0" fmla="*/ 319314 h 4804228"/>
              <a:gd name="connsiteX1" fmla="*/ 3788229 w 3788229"/>
              <a:gd name="connsiteY1" fmla="*/ 0 h 4804228"/>
              <a:gd name="connsiteX2" fmla="*/ 3744686 w 3788229"/>
              <a:gd name="connsiteY2" fmla="*/ 4209143 h 4804228"/>
              <a:gd name="connsiteX3" fmla="*/ 0 w 3788229"/>
              <a:gd name="connsiteY3" fmla="*/ 4804228 h 4804228"/>
              <a:gd name="connsiteX4" fmla="*/ 0 w 3788229"/>
              <a:gd name="connsiteY4" fmla="*/ 319314 h 4804228"/>
              <a:gd name="connsiteX0" fmla="*/ 0 w 3802743"/>
              <a:gd name="connsiteY0" fmla="*/ 464457 h 4949371"/>
              <a:gd name="connsiteX1" fmla="*/ 3802743 w 3802743"/>
              <a:gd name="connsiteY1" fmla="*/ 0 h 4949371"/>
              <a:gd name="connsiteX2" fmla="*/ 3744686 w 3802743"/>
              <a:gd name="connsiteY2" fmla="*/ 4354286 h 4949371"/>
              <a:gd name="connsiteX3" fmla="*/ 0 w 3802743"/>
              <a:gd name="connsiteY3" fmla="*/ 4949371 h 4949371"/>
              <a:gd name="connsiteX4" fmla="*/ 0 w 3802743"/>
              <a:gd name="connsiteY4" fmla="*/ 464457 h 4949371"/>
              <a:gd name="connsiteX0" fmla="*/ 8220 w 3802743"/>
              <a:gd name="connsiteY0" fmla="*/ 187284 h 4949371"/>
              <a:gd name="connsiteX1" fmla="*/ 3802743 w 3802743"/>
              <a:gd name="connsiteY1" fmla="*/ 0 h 4949371"/>
              <a:gd name="connsiteX2" fmla="*/ 3744686 w 3802743"/>
              <a:gd name="connsiteY2" fmla="*/ 4354286 h 4949371"/>
              <a:gd name="connsiteX3" fmla="*/ 0 w 3802743"/>
              <a:gd name="connsiteY3" fmla="*/ 4949371 h 4949371"/>
              <a:gd name="connsiteX4" fmla="*/ 8220 w 3802743"/>
              <a:gd name="connsiteY4" fmla="*/ 187284 h 4949371"/>
              <a:gd name="connsiteX0" fmla="*/ 8220 w 3802743"/>
              <a:gd name="connsiteY0" fmla="*/ 187284 h 4949371"/>
              <a:gd name="connsiteX1" fmla="*/ 3802743 w 3802743"/>
              <a:gd name="connsiteY1" fmla="*/ 0 h 4949371"/>
              <a:gd name="connsiteX2" fmla="*/ 3800597 w 3802743"/>
              <a:gd name="connsiteY2" fmla="*/ 4698724 h 4949371"/>
              <a:gd name="connsiteX3" fmla="*/ 0 w 3802743"/>
              <a:gd name="connsiteY3" fmla="*/ 4949371 h 4949371"/>
              <a:gd name="connsiteX4" fmla="*/ 8220 w 3802743"/>
              <a:gd name="connsiteY4" fmla="*/ 187284 h 4949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743" h="4949371">
                <a:moveTo>
                  <a:pt x="8220" y="187284"/>
                </a:moveTo>
                <a:lnTo>
                  <a:pt x="3802743" y="0"/>
                </a:lnTo>
                <a:cubicBezTo>
                  <a:pt x="3802028" y="1566241"/>
                  <a:pt x="3801312" y="3132483"/>
                  <a:pt x="3800597" y="4698724"/>
                </a:cubicBezTo>
                <a:lnTo>
                  <a:pt x="0" y="4949371"/>
                </a:lnTo>
                <a:lnTo>
                  <a:pt x="8220" y="187284"/>
                </a:lnTo>
                <a:close/>
              </a:path>
            </a:pathLst>
          </a:cu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lvl="1"/>
            <a:r>
              <a:rPr lang="en-US" sz="2800" b="1" dirty="0">
                <a:solidFill>
                  <a:schemeClr val="tx1"/>
                </a:solidFill>
                <a:latin typeface="Bradley Hand ITC" panose="03070402050302030203" pitchFamily="66" charset="0"/>
                <a:cs typeface="Arial" panose="020B0604020202020204" pitchFamily="34" charset="0"/>
              </a:rPr>
              <a:t>A new trait that prevents a 5% yield loss:</a:t>
            </a:r>
          </a:p>
          <a:p>
            <a:pPr lvl="1"/>
            <a:r>
              <a:rPr lang="en-US" sz="2800" b="1" dirty="0">
                <a:solidFill>
                  <a:schemeClr val="tx1"/>
                </a:solidFill>
                <a:latin typeface="Bradley Hand ITC" panose="03070402050302030203" pitchFamily="66" charset="0"/>
                <a:cs typeface="Arial" panose="020B0604020202020204" pitchFamily="34" charset="0"/>
              </a:rPr>
              <a:t>=0.05tonne/ac</a:t>
            </a:r>
          </a:p>
          <a:p>
            <a:pPr lvl="1"/>
            <a:r>
              <a:rPr lang="en-US" sz="3200" b="1" dirty="0">
                <a:solidFill>
                  <a:schemeClr val="tx1"/>
                </a:solidFill>
                <a:latin typeface="Bradley Hand ITC" panose="03070402050302030203" pitchFamily="66" charset="0"/>
                <a:cs typeface="Arial" panose="020B0604020202020204" pitchFamily="34" charset="0"/>
              </a:rPr>
              <a:t>=$175,000/season</a:t>
            </a:r>
          </a:p>
          <a:p>
            <a:pPr lvl="1"/>
            <a:endParaRPr lang="en-US" sz="2800" b="1" dirty="0">
              <a:solidFill>
                <a:schemeClr val="tx1"/>
              </a:solidFill>
              <a:latin typeface="Bradley Hand ITC" panose="03070402050302030203" pitchFamily="66" charset="0"/>
              <a:cs typeface="Arial" panose="020B0604020202020204" pitchFamily="34" charset="0"/>
            </a:endParaRPr>
          </a:p>
          <a:p>
            <a:pPr lvl="1"/>
            <a:r>
              <a:rPr lang="en-US" sz="2800" b="1" dirty="0">
                <a:solidFill>
                  <a:schemeClr val="tx1"/>
                </a:solidFill>
                <a:latin typeface="Bradley Hand ITC" panose="03070402050302030203" pitchFamily="66" charset="0"/>
                <a:cs typeface="Arial" panose="020B0604020202020204" pitchFamily="34" charset="0"/>
              </a:rPr>
              <a:t>Or even with as low as a 1% yield gain:</a:t>
            </a:r>
          </a:p>
          <a:p>
            <a:pPr lvl="1"/>
            <a:r>
              <a:rPr lang="en-US" sz="2800" b="1" dirty="0">
                <a:solidFill>
                  <a:schemeClr val="tx1"/>
                </a:solidFill>
                <a:latin typeface="Bradley Hand ITC" panose="03070402050302030203" pitchFamily="66" charset="0"/>
                <a:cs typeface="Arial" panose="020B0604020202020204" pitchFamily="34" charset="0"/>
              </a:rPr>
              <a:t>=0.01 </a:t>
            </a:r>
            <a:r>
              <a:rPr lang="en-US" sz="2800" b="1" dirty="0" err="1">
                <a:solidFill>
                  <a:schemeClr val="tx1"/>
                </a:solidFill>
                <a:latin typeface="Bradley Hand ITC" panose="03070402050302030203" pitchFamily="66" charset="0"/>
                <a:cs typeface="Arial" panose="020B0604020202020204" pitchFamily="34" charset="0"/>
              </a:rPr>
              <a:t>tonne</a:t>
            </a:r>
            <a:r>
              <a:rPr lang="en-US" sz="2800" b="1" dirty="0">
                <a:solidFill>
                  <a:schemeClr val="tx1"/>
                </a:solidFill>
                <a:latin typeface="Bradley Hand ITC" panose="03070402050302030203" pitchFamily="66" charset="0"/>
                <a:cs typeface="Arial" panose="020B0604020202020204" pitchFamily="34" charset="0"/>
              </a:rPr>
              <a:t>/ac</a:t>
            </a:r>
          </a:p>
          <a:p>
            <a:pPr lvl="1"/>
            <a:r>
              <a:rPr lang="en-US" sz="3200" b="1" dirty="0">
                <a:solidFill>
                  <a:schemeClr val="tx1"/>
                </a:solidFill>
                <a:latin typeface="Bradley Hand ITC" panose="03070402050302030203" pitchFamily="66" charset="0"/>
                <a:cs typeface="Arial" panose="020B0604020202020204" pitchFamily="34" charset="0"/>
              </a:rPr>
              <a:t>=$35,000/season</a:t>
            </a:r>
            <a:r>
              <a:rPr lang="en-US" sz="2800" b="1" dirty="0">
                <a:solidFill>
                  <a:schemeClr val="tx1"/>
                </a:solidFill>
                <a:latin typeface="Bradley Hand ITC" panose="03070402050302030203" pitchFamily="66" charset="0"/>
                <a:cs typeface="Arial" panose="020B0604020202020204" pitchFamily="34" charset="0"/>
              </a:rPr>
              <a:t> on 5000ac</a:t>
            </a:r>
          </a:p>
        </p:txBody>
      </p:sp>
      <p:sp>
        <p:nvSpPr>
          <p:cNvPr id="3" name="TextBox 2">
            <a:extLst>
              <a:ext uri="{FF2B5EF4-FFF2-40B4-BE49-F238E27FC236}">
                <a16:creationId xmlns:a16="http://schemas.microsoft.com/office/drawing/2014/main" id="{E3F5961A-A015-43DC-7FD3-1C4A9E293CB2}"/>
              </a:ext>
            </a:extLst>
          </p:cNvPr>
          <p:cNvSpPr txBox="1"/>
          <p:nvPr/>
        </p:nvSpPr>
        <p:spPr>
          <a:xfrm>
            <a:off x="319316" y="494214"/>
            <a:ext cx="2177143" cy="3416320"/>
          </a:xfrm>
          <a:prstGeom prst="rect">
            <a:avLst/>
          </a:prstGeom>
          <a:noFill/>
        </p:spPr>
        <p:txBody>
          <a:bodyPr wrap="square" rtlCol="0">
            <a:spAutoFit/>
          </a:bodyPr>
          <a:lstStyle/>
          <a:p>
            <a:r>
              <a:rPr lang="en-US" sz="3600" dirty="0">
                <a:solidFill>
                  <a:srgbClr val="0070C0"/>
                </a:solidFill>
                <a:effectLst>
                  <a:glow rad="101600">
                    <a:schemeClr val="bg1">
                      <a:alpha val="60000"/>
                    </a:schemeClr>
                  </a:glow>
                </a:effectLst>
              </a:rPr>
              <a:t>What is Gained </a:t>
            </a:r>
            <a:r>
              <a:rPr lang="en-US" sz="3600" b="1" dirty="0">
                <a:solidFill>
                  <a:srgbClr val="0070C0"/>
                </a:solidFill>
                <a:effectLst>
                  <a:glow rad="101600">
                    <a:schemeClr val="bg1">
                      <a:alpha val="60000"/>
                    </a:schemeClr>
                  </a:glow>
                </a:effectLst>
              </a:rPr>
              <a:t>every year </a:t>
            </a:r>
            <a:r>
              <a:rPr lang="en-US" sz="3600" dirty="0">
                <a:solidFill>
                  <a:srgbClr val="0070C0"/>
                </a:solidFill>
                <a:effectLst>
                  <a:glow rad="101600">
                    <a:schemeClr val="bg1">
                      <a:alpha val="60000"/>
                    </a:schemeClr>
                  </a:glow>
                </a:effectLst>
              </a:rPr>
              <a:t>in future canola varieties?</a:t>
            </a:r>
          </a:p>
        </p:txBody>
      </p:sp>
    </p:spTree>
    <p:extLst>
      <p:ext uri="{BB962C8B-B14F-4D97-AF65-F5344CB8AC3E}">
        <p14:creationId xmlns:p14="http://schemas.microsoft.com/office/powerpoint/2010/main" val="39720269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483B1B9B-1E2F-8B44-21C4-64B849E115E4}"/>
              </a:ext>
            </a:extLst>
          </p:cNvPr>
          <p:cNvPicPr>
            <a:picLocks noChangeAspect="1" noChangeArrowheads="1"/>
          </p:cNvPicPr>
          <p:nvPr/>
        </p:nvPicPr>
        <p:blipFill rotWithShape="1">
          <a:blip r:embed="rId4" r:link="rId5" cstate="print">
            <a:extLst>
              <a:ext uri="{28A0092B-C50C-407E-A947-70E740481C1C}">
                <a14:useLocalDpi xmlns:a14="http://schemas.microsoft.com/office/drawing/2010/main" val="0"/>
              </a:ext>
            </a:extLst>
          </a:blip>
          <a:srcRect r="9213"/>
          <a:stretch>
            <a:fillRect/>
          </a:stretch>
        </p:blipFill>
        <p:spPr bwMode="auto">
          <a:xfrm>
            <a:off x="0" y="192499"/>
            <a:ext cx="9144000" cy="566688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4BE66CB3-8E27-4C45-843F-CFFDB20EAF9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1B7BAE-B849-2341-B547-9476E20B202E}" type="slidenum">
              <a:rPr kumimoji="0" lang="en-US" sz="2000" b="1"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2000" b="1" i="0" u="none" strike="noStrike" kern="1200" cap="none" spc="0" normalizeH="0" baseline="0" noProof="0">
              <a:ln>
                <a:noFill/>
              </a:ln>
              <a:solidFill>
                <a:prstClr val="black"/>
              </a:solidFill>
              <a:effectLst/>
              <a:uLnTx/>
              <a:uFillTx/>
              <a:latin typeface="Calibri"/>
              <a:ea typeface="+mn-ea"/>
              <a:cs typeface="+mn-cs"/>
            </a:endParaRPr>
          </a:p>
        </p:txBody>
      </p:sp>
      <p:sp>
        <p:nvSpPr>
          <p:cNvPr id="3" name="TextBox 2">
            <a:extLst>
              <a:ext uri="{FF2B5EF4-FFF2-40B4-BE49-F238E27FC236}">
                <a16:creationId xmlns:a16="http://schemas.microsoft.com/office/drawing/2014/main" id="{E3F5961A-A015-43DC-7FD3-1C4A9E293CB2}"/>
              </a:ext>
            </a:extLst>
          </p:cNvPr>
          <p:cNvSpPr txBox="1"/>
          <p:nvPr/>
        </p:nvSpPr>
        <p:spPr>
          <a:xfrm>
            <a:off x="319316" y="494214"/>
            <a:ext cx="2177143" cy="3416320"/>
          </a:xfrm>
          <a:prstGeom prst="rect">
            <a:avLst/>
          </a:prstGeom>
          <a:noFill/>
        </p:spPr>
        <p:txBody>
          <a:bodyPr wrap="square" rtlCol="0">
            <a:spAutoFit/>
          </a:bodyPr>
          <a:lstStyle/>
          <a:p>
            <a:r>
              <a:rPr lang="en-US" sz="3600" dirty="0">
                <a:solidFill>
                  <a:srgbClr val="0070C0"/>
                </a:solidFill>
                <a:effectLst>
                  <a:glow rad="101600">
                    <a:schemeClr val="bg1">
                      <a:alpha val="60000"/>
                    </a:schemeClr>
                  </a:glow>
                </a:effectLst>
              </a:rPr>
              <a:t>What is Gained </a:t>
            </a:r>
            <a:r>
              <a:rPr lang="en-US" sz="3600" b="1" dirty="0">
                <a:solidFill>
                  <a:srgbClr val="0070C0"/>
                </a:solidFill>
                <a:effectLst>
                  <a:glow rad="101600">
                    <a:schemeClr val="bg1">
                      <a:alpha val="60000"/>
                    </a:schemeClr>
                  </a:glow>
                </a:effectLst>
              </a:rPr>
              <a:t>every year </a:t>
            </a:r>
            <a:r>
              <a:rPr lang="en-US" sz="3600" dirty="0">
                <a:solidFill>
                  <a:srgbClr val="0070C0"/>
                </a:solidFill>
                <a:effectLst>
                  <a:glow rad="101600">
                    <a:schemeClr val="bg1">
                      <a:alpha val="60000"/>
                    </a:schemeClr>
                  </a:glow>
                </a:effectLst>
              </a:rPr>
              <a:t>in future canola varieties?</a:t>
            </a:r>
          </a:p>
        </p:txBody>
      </p:sp>
      <p:sp>
        <p:nvSpPr>
          <p:cNvPr id="5" name="Rectangle 6">
            <a:extLst>
              <a:ext uri="{FF2B5EF4-FFF2-40B4-BE49-F238E27FC236}">
                <a16:creationId xmlns:a16="http://schemas.microsoft.com/office/drawing/2014/main" id="{246A7580-84C4-572A-4147-AE57C8D5FAF7}"/>
              </a:ext>
            </a:extLst>
          </p:cNvPr>
          <p:cNvSpPr/>
          <p:nvPr/>
        </p:nvSpPr>
        <p:spPr>
          <a:xfrm rot="21137549">
            <a:off x="2683664" y="790849"/>
            <a:ext cx="4130076" cy="4949371"/>
          </a:xfrm>
          <a:custGeom>
            <a:avLst/>
            <a:gdLst>
              <a:gd name="connsiteX0" fmla="*/ 0 w 3788229"/>
              <a:gd name="connsiteY0" fmla="*/ 0 h 4673600"/>
              <a:gd name="connsiteX1" fmla="*/ 3788229 w 3788229"/>
              <a:gd name="connsiteY1" fmla="*/ 0 h 4673600"/>
              <a:gd name="connsiteX2" fmla="*/ 3788229 w 3788229"/>
              <a:gd name="connsiteY2" fmla="*/ 4673600 h 4673600"/>
              <a:gd name="connsiteX3" fmla="*/ 0 w 3788229"/>
              <a:gd name="connsiteY3" fmla="*/ 4673600 h 4673600"/>
              <a:gd name="connsiteX4" fmla="*/ 0 w 3788229"/>
              <a:gd name="connsiteY4" fmla="*/ 0 h 4673600"/>
              <a:gd name="connsiteX0" fmla="*/ 0 w 3788229"/>
              <a:gd name="connsiteY0" fmla="*/ 319314 h 4673600"/>
              <a:gd name="connsiteX1" fmla="*/ 3788229 w 3788229"/>
              <a:gd name="connsiteY1" fmla="*/ 0 h 4673600"/>
              <a:gd name="connsiteX2" fmla="*/ 3788229 w 3788229"/>
              <a:gd name="connsiteY2" fmla="*/ 4673600 h 4673600"/>
              <a:gd name="connsiteX3" fmla="*/ 0 w 3788229"/>
              <a:gd name="connsiteY3" fmla="*/ 4673600 h 4673600"/>
              <a:gd name="connsiteX4" fmla="*/ 0 w 3788229"/>
              <a:gd name="connsiteY4" fmla="*/ 319314 h 4673600"/>
              <a:gd name="connsiteX0" fmla="*/ 0 w 3788229"/>
              <a:gd name="connsiteY0" fmla="*/ 319314 h 4673600"/>
              <a:gd name="connsiteX1" fmla="*/ 3788229 w 3788229"/>
              <a:gd name="connsiteY1" fmla="*/ 0 h 4673600"/>
              <a:gd name="connsiteX2" fmla="*/ 3744686 w 3788229"/>
              <a:gd name="connsiteY2" fmla="*/ 4209143 h 4673600"/>
              <a:gd name="connsiteX3" fmla="*/ 0 w 3788229"/>
              <a:gd name="connsiteY3" fmla="*/ 4673600 h 4673600"/>
              <a:gd name="connsiteX4" fmla="*/ 0 w 3788229"/>
              <a:gd name="connsiteY4" fmla="*/ 319314 h 4673600"/>
              <a:gd name="connsiteX0" fmla="*/ 0 w 3788229"/>
              <a:gd name="connsiteY0" fmla="*/ 319314 h 4804228"/>
              <a:gd name="connsiteX1" fmla="*/ 3788229 w 3788229"/>
              <a:gd name="connsiteY1" fmla="*/ 0 h 4804228"/>
              <a:gd name="connsiteX2" fmla="*/ 3744686 w 3788229"/>
              <a:gd name="connsiteY2" fmla="*/ 4209143 h 4804228"/>
              <a:gd name="connsiteX3" fmla="*/ 0 w 3788229"/>
              <a:gd name="connsiteY3" fmla="*/ 4804228 h 4804228"/>
              <a:gd name="connsiteX4" fmla="*/ 0 w 3788229"/>
              <a:gd name="connsiteY4" fmla="*/ 319314 h 4804228"/>
              <a:gd name="connsiteX0" fmla="*/ 0 w 3802743"/>
              <a:gd name="connsiteY0" fmla="*/ 464457 h 4949371"/>
              <a:gd name="connsiteX1" fmla="*/ 3802743 w 3802743"/>
              <a:gd name="connsiteY1" fmla="*/ 0 h 4949371"/>
              <a:gd name="connsiteX2" fmla="*/ 3744686 w 3802743"/>
              <a:gd name="connsiteY2" fmla="*/ 4354286 h 4949371"/>
              <a:gd name="connsiteX3" fmla="*/ 0 w 3802743"/>
              <a:gd name="connsiteY3" fmla="*/ 4949371 h 4949371"/>
              <a:gd name="connsiteX4" fmla="*/ 0 w 3802743"/>
              <a:gd name="connsiteY4" fmla="*/ 464457 h 4949371"/>
              <a:gd name="connsiteX0" fmla="*/ 8220 w 3802743"/>
              <a:gd name="connsiteY0" fmla="*/ 187284 h 4949371"/>
              <a:gd name="connsiteX1" fmla="*/ 3802743 w 3802743"/>
              <a:gd name="connsiteY1" fmla="*/ 0 h 4949371"/>
              <a:gd name="connsiteX2" fmla="*/ 3744686 w 3802743"/>
              <a:gd name="connsiteY2" fmla="*/ 4354286 h 4949371"/>
              <a:gd name="connsiteX3" fmla="*/ 0 w 3802743"/>
              <a:gd name="connsiteY3" fmla="*/ 4949371 h 4949371"/>
              <a:gd name="connsiteX4" fmla="*/ 8220 w 3802743"/>
              <a:gd name="connsiteY4" fmla="*/ 187284 h 4949371"/>
              <a:gd name="connsiteX0" fmla="*/ 8220 w 3802743"/>
              <a:gd name="connsiteY0" fmla="*/ 187284 h 4949371"/>
              <a:gd name="connsiteX1" fmla="*/ 3802743 w 3802743"/>
              <a:gd name="connsiteY1" fmla="*/ 0 h 4949371"/>
              <a:gd name="connsiteX2" fmla="*/ 3800597 w 3802743"/>
              <a:gd name="connsiteY2" fmla="*/ 4698724 h 4949371"/>
              <a:gd name="connsiteX3" fmla="*/ 0 w 3802743"/>
              <a:gd name="connsiteY3" fmla="*/ 4949371 h 4949371"/>
              <a:gd name="connsiteX4" fmla="*/ 8220 w 3802743"/>
              <a:gd name="connsiteY4" fmla="*/ 187284 h 4949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743" h="4949371">
                <a:moveTo>
                  <a:pt x="8220" y="187284"/>
                </a:moveTo>
                <a:lnTo>
                  <a:pt x="3802743" y="0"/>
                </a:lnTo>
                <a:cubicBezTo>
                  <a:pt x="3802028" y="1566241"/>
                  <a:pt x="3801312" y="3132483"/>
                  <a:pt x="3800597" y="4698724"/>
                </a:cubicBezTo>
                <a:lnTo>
                  <a:pt x="0" y="4949371"/>
                </a:lnTo>
                <a:lnTo>
                  <a:pt x="8220" y="187284"/>
                </a:lnTo>
                <a:close/>
              </a:path>
            </a:pathLst>
          </a:cu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lvl="1"/>
            <a:r>
              <a:rPr lang="en-US" sz="2800" b="1" dirty="0">
                <a:solidFill>
                  <a:schemeClr val="tx1"/>
                </a:solidFill>
                <a:latin typeface="Bradley Hand ITC" panose="03070402050302030203" pitchFamily="66" charset="0"/>
                <a:cs typeface="Arial" panose="020B0604020202020204" pitchFamily="34" charset="0"/>
              </a:rPr>
              <a:t>A new trait that prevents a 5% yield loss:</a:t>
            </a:r>
          </a:p>
          <a:p>
            <a:pPr lvl="1"/>
            <a:r>
              <a:rPr lang="en-US" sz="2800" b="1" dirty="0">
                <a:solidFill>
                  <a:schemeClr val="tx1"/>
                </a:solidFill>
                <a:latin typeface="Bradley Hand ITC" panose="03070402050302030203" pitchFamily="66" charset="0"/>
                <a:cs typeface="Arial" panose="020B0604020202020204" pitchFamily="34" charset="0"/>
              </a:rPr>
              <a:t>=0.05tonne/ac</a:t>
            </a:r>
          </a:p>
          <a:p>
            <a:pPr lvl="1"/>
            <a:r>
              <a:rPr lang="en-US" sz="3200" b="1" dirty="0">
                <a:solidFill>
                  <a:schemeClr val="tx1"/>
                </a:solidFill>
                <a:latin typeface="Bradley Hand ITC" panose="03070402050302030203" pitchFamily="66" charset="0"/>
                <a:cs typeface="Arial" panose="020B0604020202020204" pitchFamily="34" charset="0"/>
              </a:rPr>
              <a:t>=$175,000/season</a:t>
            </a:r>
          </a:p>
          <a:p>
            <a:pPr lvl="1"/>
            <a:endParaRPr lang="en-US" sz="2800" b="1" dirty="0">
              <a:solidFill>
                <a:schemeClr val="tx1"/>
              </a:solidFill>
              <a:latin typeface="Bradley Hand ITC" panose="03070402050302030203" pitchFamily="66" charset="0"/>
              <a:cs typeface="Arial" panose="020B0604020202020204" pitchFamily="34" charset="0"/>
            </a:endParaRPr>
          </a:p>
          <a:p>
            <a:pPr lvl="1"/>
            <a:r>
              <a:rPr lang="en-US" sz="2800" b="1" dirty="0">
                <a:solidFill>
                  <a:schemeClr val="tx1"/>
                </a:solidFill>
                <a:latin typeface="Bradley Hand ITC" panose="03070402050302030203" pitchFamily="66" charset="0"/>
                <a:cs typeface="Arial" panose="020B0604020202020204" pitchFamily="34" charset="0"/>
              </a:rPr>
              <a:t>Or even with as low as a 1% yield gain:</a:t>
            </a:r>
          </a:p>
          <a:p>
            <a:pPr lvl="1"/>
            <a:r>
              <a:rPr lang="en-US" sz="2800" b="1" dirty="0">
                <a:solidFill>
                  <a:schemeClr val="tx1"/>
                </a:solidFill>
                <a:latin typeface="Bradley Hand ITC" panose="03070402050302030203" pitchFamily="66" charset="0"/>
                <a:cs typeface="Arial" panose="020B0604020202020204" pitchFamily="34" charset="0"/>
              </a:rPr>
              <a:t>=0.01 </a:t>
            </a:r>
            <a:r>
              <a:rPr lang="en-US" sz="2800" b="1" dirty="0" err="1">
                <a:solidFill>
                  <a:schemeClr val="tx1"/>
                </a:solidFill>
                <a:latin typeface="Bradley Hand ITC" panose="03070402050302030203" pitchFamily="66" charset="0"/>
                <a:cs typeface="Arial" panose="020B0604020202020204" pitchFamily="34" charset="0"/>
              </a:rPr>
              <a:t>tonne</a:t>
            </a:r>
            <a:r>
              <a:rPr lang="en-US" sz="2800" b="1" dirty="0">
                <a:solidFill>
                  <a:schemeClr val="tx1"/>
                </a:solidFill>
                <a:latin typeface="Bradley Hand ITC" panose="03070402050302030203" pitchFamily="66" charset="0"/>
                <a:cs typeface="Arial" panose="020B0604020202020204" pitchFamily="34" charset="0"/>
              </a:rPr>
              <a:t>/ac</a:t>
            </a:r>
          </a:p>
          <a:p>
            <a:pPr lvl="1"/>
            <a:r>
              <a:rPr lang="en-US" sz="3200" b="1" dirty="0">
                <a:solidFill>
                  <a:schemeClr val="tx1"/>
                </a:solidFill>
                <a:latin typeface="Bradley Hand ITC" panose="03070402050302030203" pitchFamily="66" charset="0"/>
                <a:cs typeface="Arial" panose="020B0604020202020204" pitchFamily="34" charset="0"/>
              </a:rPr>
              <a:t>=$35,000/season</a:t>
            </a:r>
            <a:r>
              <a:rPr lang="en-US" sz="2800" b="1" dirty="0">
                <a:solidFill>
                  <a:schemeClr val="tx1"/>
                </a:solidFill>
                <a:latin typeface="Bradley Hand ITC" panose="03070402050302030203" pitchFamily="66" charset="0"/>
                <a:cs typeface="Arial" panose="020B0604020202020204" pitchFamily="34" charset="0"/>
              </a:rPr>
              <a:t> on 5000ac</a:t>
            </a:r>
          </a:p>
        </p:txBody>
      </p:sp>
    </p:spTree>
    <p:extLst>
      <p:ext uri="{BB962C8B-B14F-4D97-AF65-F5344CB8AC3E}">
        <p14:creationId xmlns:p14="http://schemas.microsoft.com/office/powerpoint/2010/main" val="34942614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text, grass, outdoor, athletic game&#10;&#10;Description automatically generated">
            <a:extLst>
              <a:ext uri="{FF2B5EF4-FFF2-40B4-BE49-F238E27FC236}">
                <a16:creationId xmlns:a16="http://schemas.microsoft.com/office/drawing/2014/main" id="{4C20EABA-948B-D87A-B7C9-C5649507FDFF}"/>
              </a:ext>
            </a:extLst>
          </p:cNvPr>
          <p:cNvPicPr>
            <a:picLocks noChangeAspect="1"/>
          </p:cNvPicPr>
          <p:nvPr/>
        </p:nvPicPr>
        <p:blipFill rotWithShape="1">
          <a:blip r:embed="rId3"/>
          <a:srcRect t="17643" b="21335"/>
          <a:stretch/>
        </p:blipFill>
        <p:spPr>
          <a:xfrm>
            <a:off x="20" y="10"/>
            <a:ext cx="9143980" cy="2452687"/>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TextBox 2">
            <a:extLst>
              <a:ext uri="{FF2B5EF4-FFF2-40B4-BE49-F238E27FC236}">
                <a16:creationId xmlns:a16="http://schemas.microsoft.com/office/drawing/2014/main" id="{F7465CB2-4503-4C8D-8FC7-DB2BB272FAF2}"/>
              </a:ext>
            </a:extLst>
          </p:cNvPr>
          <p:cNvSpPr txBox="1"/>
          <p:nvPr/>
        </p:nvSpPr>
        <p:spPr>
          <a:xfrm>
            <a:off x="698250" y="2479526"/>
            <a:ext cx="7787723" cy="3570896"/>
          </a:xfrm>
          <a:prstGeom prst="rect">
            <a:avLst/>
          </a:prstGeom>
        </p:spPr>
        <p:txBody>
          <a:bodyPr vert="horz" lIns="91440" tIns="45720" rIns="91440" bIns="45720" rtlCol="0" anchor="ctr">
            <a:normAutofit fontScale="92500"/>
          </a:bodyPr>
          <a:lstStyle/>
          <a:p>
            <a:pPr marL="0" marR="0" lvl="0"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600" b="1" i="0" u="none" strike="noStrike" kern="1200" cap="none" spc="0" normalizeH="0" baseline="0" noProof="0" dirty="0">
                <a:ln>
                  <a:noFill/>
                </a:ln>
                <a:solidFill>
                  <a:prstClr val="black"/>
                </a:solidFill>
                <a:effectLst/>
                <a:uLnTx/>
                <a:uFillTx/>
                <a:latin typeface="Calibri"/>
                <a:ea typeface="+mn-ea"/>
                <a:cs typeface="+mn-cs"/>
              </a:rPr>
              <a:t>Key Takeaways:</a:t>
            </a: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2600" b="1" i="0" u="none" strike="noStrike" kern="1200" cap="none" spc="0" normalizeH="0" baseline="0" noProof="0" dirty="0">
              <a:ln>
                <a:noFill/>
              </a:ln>
              <a:solidFill>
                <a:prstClr val="black"/>
              </a:solidFill>
              <a:effectLst/>
              <a:uLnTx/>
              <a:uFillTx/>
              <a:latin typeface="Calibri"/>
              <a:ea typeface="+mn-ea"/>
              <a:cs typeface="+mn-cs"/>
            </a:endParaRPr>
          </a:p>
          <a:p>
            <a:pPr marL="800100" marR="0" lvl="0" indent="-514350" algn="l" defTabSz="914400" rtl="0" eaLnBrk="1" fontAlgn="auto" latinLnBrk="0" hangingPunct="1">
              <a:lnSpc>
                <a:spcPct val="90000"/>
              </a:lnSpc>
              <a:spcBef>
                <a:spcPts val="0"/>
              </a:spcBef>
              <a:spcAft>
                <a:spcPts val="1200"/>
              </a:spcAft>
              <a:buClrTx/>
              <a:buSzTx/>
              <a:buFont typeface="+mj-lt"/>
              <a:buAutoNum type="arabicPeriod"/>
              <a:tabLst/>
              <a:defRPr/>
            </a:pPr>
            <a:r>
              <a:rPr kumimoji="0" lang="en-US" sz="2600" b="0" i="0" u="none" strike="noStrike" kern="1200" cap="none" spc="0" normalizeH="0" baseline="0" noProof="0" dirty="0">
                <a:ln>
                  <a:noFill/>
                </a:ln>
                <a:solidFill>
                  <a:prstClr val="black"/>
                </a:solidFill>
                <a:effectLst/>
                <a:uLnTx/>
                <a:uFillTx/>
                <a:latin typeface="Calibri"/>
                <a:ea typeface="+mn-ea"/>
                <a:cs typeface="+mn-cs"/>
              </a:rPr>
              <a:t>Visual diagnosis of Verticillium vs Blackleg </a:t>
            </a:r>
            <a:r>
              <a:rPr kumimoji="0" lang="en-US" sz="2600" b="0" i="0" u="none" strike="noStrike" kern="1200" cap="none" spc="0" normalizeH="0" baseline="0" noProof="0" dirty="0">
                <a:ln>
                  <a:noFill/>
                </a:ln>
                <a:effectLst/>
                <a:uLnTx/>
                <a:uFillTx/>
                <a:latin typeface="Calibri"/>
                <a:ea typeface="+mn-ea"/>
                <a:cs typeface="+mn-cs"/>
              </a:rPr>
              <a:t>on green or pre-harvest stem samples is not always accurate</a:t>
            </a:r>
            <a:r>
              <a:rPr kumimoji="0" lang="en-US" sz="2600" b="0" i="0" u="none" strike="noStrike" kern="1200" cap="none" spc="0" normalizeH="0" baseline="0" noProof="0" dirty="0">
                <a:ln>
                  <a:noFill/>
                </a:ln>
                <a:solidFill>
                  <a:prstClr val="black"/>
                </a:solidFill>
                <a:effectLst/>
                <a:uLnTx/>
                <a:uFillTx/>
                <a:latin typeface="Calibri"/>
                <a:ea typeface="+mn-ea"/>
                <a:cs typeface="+mn-cs"/>
              </a:rPr>
              <a:t>. Therefore, it is crucial to submit samples for molecular diagnosis to ensure a reliable outcome.</a:t>
            </a:r>
          </a:p>
          <a:p>
            <a:pPr marL="800100" marR="0" lvl="0" indent="-514350" algn="l" defTabSz="914400" rtl="0" eaLnBrk="1" fontAlgn="auto" latinLnBrk="0" hangingPunct="1">
              <a:lnSpc>
                <a:spcPct val="90000"/>
              </a:lnSpc>
              <a:spcBef>
                <a:spcPts val="0"/>
              </a:spcBef>
              <a:spcAft>
                <a:spcPts val="1200"/>
              </a:spcAft>
              <a:buClrTx/>
              <a:buSzTx/>
              <a:buFont typeface="+mj-lt"/>
              <a:buAutoNum type="arabicPeriod"/>
              <a:tabLst/>
              <a:defRPr/>
            </a:pPr>
            <a:r>
              <a:rPr kumimoji="0" lang="en-US" sz="2600" b="0" i="0" u="none" strike="noStrike" kern="1200" cap="none" spc="0" normalizeH="0" baseline="0" noProof="0" dirty="0">
                <a:ln>
                  <a:noFill/>
                </a:ln>
                <a:solidFill>
                  <a:prstClr val="black"/>
                </a:solidFill>
                <a:effectLst/>
                <a:uLnTx/>
                <a:uFillTx/>
                <a:latin typeface="Calibri"/>
                <a:ea typeface="+mn-ea"/>
                <a:cs typeface="+mn-cs"/>
              </a:rPr>
              <a:t>Pre-breeding genetics research helps drive the whole seed breeding industry forward at minimal cost to farmers.</a:t>
            </a:r>
          </a:p>
          <a:p>
            <a:pPr marL="1257300" marR="0" lvl="2"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p>
            <a:pPr marL="800100" marR="0" lvl="1"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TextBox 1">
            <a:extLst>
              <a:ext uri="{FF2B5EF4-FFF2-40B4-BE49-F238E27FC236}">
                <a16:creationId xmlns:a16="http://schemas.microsoft.com/office/drawing/2014/main" id="{F1EBD936-4556-1445-F508-2DE171339EF7}"/>
              </a:ext>
            </a:extLst>
          </p:cNvPr>
          <p:cNvSpPr txBox="1"/>
          <p:nvPr/>
        </p:nvSpPr>
        <p:spPr>
          <a:xfrm>
            <a:off x="4021911" y="636608"/>
            <a:ext cx="4346585" cy="954107"/>
          </a:xfrm>
          <a:prstGeom prst="rect">
            <a:avLst/>
          </a:prstGeom>
          <a:noFill/>
        </p:spPr>
        <p:txBody>
          <a:bodyPr wrap="square" rtlCol="0">
            <a:spAutoFit/>
          </a:bodyPr>
          <a:lstStyle/>
          <a:p>
            <a:r>
              <a:rPr lang="en-US" sz="2800" b="1" dirty="0">
                <a:solidFill>
                  <a:schemeClr val="accent5">
                    <a:lumMod val="20000"/>
                    <a:lumOff val="80000"/>
                  </a:schemeClr>
                </a:solidFill>
                <a:effectLst>
                  <a:glow rad="228600">
                    <a:schemeClr val="tx1">
                      <a:alpha val="40000"/>
                    </a:schemeClr>
                  </a:glow>
                </a:effectLst>
              </a:rPr>
              <a:t>An initial $141 could lead to gains of $35,000/year</a:t>
            </a:r>
          </a:p>
        </p:txBody>
      </p:sp>
    </p:spTree>
    <p:extLst>
      <p:ext uri="{BB962C8B-B14F-4D97-AF65-F5344CB8AC3E}">
        <p14:creationId xmlns:p14="http://schemas.microsoft.com/office/powerpoint/2010/main" val="91882688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42"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1000"/>
                                        <p:tgtEl>
                                          <p:spTgt spid="2"/>
                                        </p:tgtEl>
                                      </p:cBhvr>
                                    </p:animEffect>
                                    <p:anim calcmode="lin" valueType="num">
                                      <p:cBhvr>
                                        <p:cTn id="10" dur="1000" fill="hold"/>
                                        <p:tgtEl>
                                          <p:spTgt spid="2"/>
                                        </p:tgtEl>
                                        <p:attrNameLst>
                                          <p:attrName>ppt_x</p:attrName>
                                        </p:attrNameLst>
                                      </p:cBhvr>
                                      <p:tavLst>
                                        <p:tav tm="0">
                                          <p:val>
                                            <p:strVal val="#ppt_x"/>
                                          </p:val>
                                        </p:tav>
                                        <p:tav tm="100000">
                                          <p:val>
                                            <p:strVal val="#ppt_x"/>
                                          </p:val>
                                        </p:tav>
                                      </p:tavLst>
                                    </p:anim>
                                    <p:anim calcmode="lin" valueType="num">
                                      <p:cBhvr>
                                        <p:cTn id="1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819519"/>
            <a:ext cx="8229600" cy="2652489"/>
          </a:xfrm>
        </p:spPr>
        <p:txBody>
          <a:bodyPr/>
          <a:lstStyle/>
          <a:p>
            <a:r>
              <a:rPr lang="en-US" dirty="0">
                <a:latin typeface="Helvetica Neue Medium"/>
                <a:cs typeface="Helvetica Neue Medium"/>
              </a:rPr>
              <a:t>Thank You!</a:t>
            </a:r>
          </a:p>
        </p:txBody>
      </p:sp>
      <p:pic>
        <p:nvPicPr>
          <p:cNvPr id="3" name="Picture 2" descr="canola-logo-big.png"/>
          <p:cNvPicPr>
            <a:picLocks noChangeAspect="1"/>
          </p:cNvPicPr>
          <p:nvPr/>
        </p:nvPicPr>
        <p:blipFill>
          <a:blip r:embed="rId4"/>
          <a:stretch>
            <a:fillRect/>
          </a:stretch>
        </p:blipFill>
        <p:spPr>
          <a:xfrm>
            <a:off x="3146966" y="5421385"/>
            <a:ext cx="2796634" cy="520942"/>
          </a:xfrm>
          <a:prstGeom prst="rect">
            <a:avLst/>
          </a:prstGeom>
        </p:spPr>
      </p:pic>
    </p:spTree>
  </p:cSld>
  <p:clrMapOvr>
    <a:masterClrMapping/>
  </p:clrMapOvr>
  <p:transition spd="slow">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f86af770-585d-403f-8893-62b516bf39da" xsi:nil="true"/>
    <lcf76f155ced4ddcb4097134ff3c332f xmlns="68c1d8f1-e95e-41b9-8f2d-fce77ac84554">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372261FE84CD04BB9EABECBE48DF543" ma:contentTypeVersion="14" ma:contentTypeDescription="Create a new document." ma:contentTypeScope="" ma:versionID="cdc34e6d811d73cbffb7ceded5e74537">
  <xsd:schema xmlns:xsd="http://www.w3.org/2001/XMLSchema" xmlns:xs="http://www.w3.org/2001/XMLSchema" xmlns:p="http://schemas.microsoft.com/office/2006/metadata/properties" xmlns:ns2="68c1d8f1-e95e-41b9-8f2d-fce77ac84554" xmlns:ns3="f86af770-585d-403f-8893-62b516bf39da" targetNamespace="http://schemas.microsoft.com/office/2006/metadata/properties" ma:root="true" ma:fieldsID="7b2b6c688777ecfd84eeb233ebd5d213" ns2:_="" ns3:_="">
    <xsd:import namespace="68c1d8f1-e95e-41b9-8f2d-fce77ac84554"/>
    <xsd:import namespace="f86af770-585d-403f-8893-62b516bf39da"/>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8c1d8f1-e95e-41b9-8f2d-fce77ac8455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bf307776-3669-4c02-91e0-8d5ea4296d34"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86af770-585d-403f-8893-62b516bf39da"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4f377bd7-0560-44f8-b148-46a01b2b21b9}" ma:internalName="TaxCatchAll" ma:showField="CatchAllData" ma:web="f86af770-585d-403f-8893-62b516bf39da">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9DF00D5-7728-4C9F-ACAB-62BFE63DD8CA}">
  <ds:schemaRefs>
    <ds:schemaRef ds:uri="http://purl.org/dc/dcmitype/"/>
    <ds:schemaRef ds:uri="http://www.w3.org/XML/1998/namespace"/>
    <ds:schemaRef ds:uri="http://schemas.openxmlformats.org/package/2006/metadata/core-properties"/>
    <ds:schemaRef ds:uri="f86af770-585d-403f-8893-62b516bf39da"/>
    <ds:schemaRef ds:uri="http://purl.org/dc/terms/"/>
    <ds:schemaRef ds:uri="http://schemas.microsoft.com/office/2006/metadata/properties"/>
    <ds:schemaRef ds:uri="http://schemas.microsoft.com/office/2006/documentManagement/types"/>
    <ds:schemaRef ds:uri="http://schemas.microsoft.com/office/infopath/2007/PartnerControls"/>
    <ds:schemaRef ds:uri="68c1d8f1-e95e-41b9-8f2d-fce77ac84554"/>
    <ds:schemaRef ds:uri="http://purl.org/dc/elements/1.1/"/>
  </ds:schemaRefs>
</ds:datastoreItem>
</file>

<file path=customXml/itemProps2.xml><?xml version="1.0" encoding="utf-8"?>
<ds:datastoreItem xmlns:ds="http://schemas.openxmlformats.org/officeDocument/2006/customXml" ds:itemID="{BDDD31B3-63C2-4144-BD51-554EE4FA8D9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8c1d8f1-e95e-41b9-8f2d-fce77ac84554"/>
    <ds:schemaRef ds:uri="f86af770-585d-403f-8893-62b516bf39d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C2C1ABC-F23D-4679-A452-50469990EE2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22089</TotalTime>
  <Words>937</Words>
  <Application>Microsoft Office PowerPoint</Application>
  <PresentationFormat>On-screen Show (4:3)</PresentationFormat>
  <Paragraphs>101</Paragraphs>
  <Slides>9</Slides>
  <Notes>9</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9</vt:i4>
      </vt:variant>
    </vt:vector>
  </HeadingPairs>
  <TitlesOfParts>
    <vt:vector size="15" baseType="lpstr">
      <vt:lpstr>Arial</vt:lpstr>
      <vt:lpstr>Bradley Hand ITC</vt:lpstr>
      <vt:lpstr>Calibri</vt:lpstr>
      <vt:lpstr>Helvetica Neue Medium</vt:lpstr>
      <vt:lpstr>Office Theme</vt:lpstr>
      <vt:lpstr>1_Office Theme</vt:lpstr>
      <vt:lpstr>SaskCanola Research Update   Doug Heath December 5, 2023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Adrian Gamelin</dc:creator>
  <cp:lastModifiedBy>Doug Heath</cp:lastModifiedBy>
  <cp:revision>228</cp:revision>
  <cp:lastPrinted>2023-11-30T22:12:38Z</cp:lastPrinted>
  <dcterms:created xsi:type="dcterms:W3CDTF">2014-08-21T16:11:49Z</dcterms:created>
  <dcterms:modified xsi:type="dcterms:W3CDTF">2025-05-28T19:15:31Z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0x0101007372261FE84CD04BB9EABECBE48DF543</vt:lpwstr>
  </property>
  <property fmtid="{D5CDD505-2E9C-101B-9397-08002B2CF9AE}" pid="3" name="MediaServiceImageTags">
    <vt:lpwstr/>
  </property>
</Properties>
</file>